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1"/>
  </p:notesMasterIdLst>
  <p:sldIdLst>
    <p:sldId id="256" r:id="rId5"/>
    <p:sldId id="257" r:id="rId6"/>
    <p:sldId id="258" r:id="rId7"/>
    <p:sldId id="261" r:id="rId8"/>
    <p:sldId id="278" r:id="rId9"/>
    <p:sldId id="285" r:id="rId10"/>
    <p:sldId id="262" r:id="rId11"/>
    <p:sldId id="263" r:id="rId12"/>
    <p:sldId id="272" r:id="rId13"/>
    <p:sldId id="282" r:id="rId14"/>
    <p:sldId id="283" r:id="rId15"/>
    <p:sldId id="274" r:id="rId16"/>
    <p:sldId id="284" r:id="rId17"/>
    <p:sldId id="281" r:id="rId18"/>
    <p:sldId id="265" r:id="rId19"/>
    <p:sldId id="270" r:id="rId20"/>
  </p:sldIdLst>
  <p:sldSz cx="14630400" cy="8229600"/>
  <p:notesSz cx="8229600" cy="14630400"/>
  <p:embeddedFontLst>
    <p:embeddedFont>
      <p:font typeface="Roboto" panose="02000000000000000000" pitchFamily="2" charset="0"/>
      <p:regular r:id="rId22"/>
      <p:bold r:id="rId23"/>
    </p:embeddedFont>
    <p:embeddedFont>
      <p:font typeface="Roboto Slab" pitchFamily="2" charset="0"/>
      <p:regular r:id="rId24"/>
      <p:bold r:id="rId25"/>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24958-6D88-4828-BB5D-65A7B593B14D}" v="2" dt="2025-08-22T13:16:34.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46" d="100"/>
          <a:sy n="46" d="100"/>
        </p:scale>
        <p:origin x="106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adilha dos Santos" userId="457b0e927f6a2e0b" providerId="LiveId" clId="{D2524958-6D88-4828-BB5D-65A7B593B14D}"/>
    <pc:docChg chg="modSld">
      <pc:chgData name="Rafael Padilha dos Santos" userId="457b0e927f6a2e0b" providerId="LiveId" clId="{D2524958-6D88-4828-BB5D-65A7B593B14D}" dt="2025-08-22T13:23:19.909" v="49" actId="20577"/>
      <pc:docMkLst>
        <pc:docMk/>
      </pc:docMkLst>
      <pc:sldChg chg="addSp delSp modSp mod">
        <pc:chgData name="Rafael Padilha dos Santos" userId="457b0e927f6a2e0b" providerId="LiveId" clId="{D2524958-6D88-4828-BB5D-65A7B593B14D}" dt="2025-08-22T13:18:08.811" v="27" actId="207"/>
        <pc:sldMkLst>
          <pc:docMk/>
          <pc:sldMk cId="0" sldId="256"/>
        </pc:sldMkLst>
        <pc:spChg chg="mod">
          <ac:chgData name="Rafael Padilha dos Santos" userId="457b0e927f6a2e0b" providerId="LiveId" clId="{D2524958-6D88-4828-BB5D-65A7B593B14D}" dt="2025-08-22T13:18:08.811" v="27" actId="207"/>
          <ac:spMkLst>
            <pc:docMk/>
            <pc:sldMk cId="0" sldId="256"/>
            <ac:spMk id="3" creationId="{00000000-0000-0000-0000-000000000000}"/>
          </ac:spMkLst>
        </pc:spChg>
        <pc:spChg chg="mod">
          <ac:chgData name="Rafael Padilha dos Santos" userId="457b0e927f6a2e0b" providerId="LiveId" clId="{D2524958-6D88-4828-BB5D-65A7B593B14D}" dt="2025-08-22T13:17:42.145" v="24" actId="13822"/>
          <ac:spMkLst>
            <pc:docMk/>
            <pc:sldMk cId="0" sldId="256"/>
            <ac:spMk id="4" creationId="{00000000-0000-0000-0000-000000000000}"/>
          </ac:spMkLst>
        </pc:spChg>
        <pc:picChg chg="mod ord">
          <ac:chgData name="Rafael Padilha dos Santos" userId="457b0e927f6a2e0b" providerId="LiveId" clId="{D2524958-6D88-4828-BB5D-65A7B593B14D}" dt="2025-08-22T13:17:16.744" v="21" actId="1076"/>
          <ac:picMkLst>
            <pc:docMk/>
            <pc:sldMk cId="0" sldId="256"/>
            <ac:picMk id="2" creationId="{00000000-0000-0000-0000-000000000000}"/>
          </ac:picMkLst>
        </pc:picChg>
        <pc:picChg chg="del">
          <ac:chgData name="Rafael Padilha dos Santos" userId="457b0e927f6a2e0b" providerId="LiveId" clId="{D2524958-6D88-4828-BB5D-65A7B593B14D}" dt="2025-08-22T13:16:34.460" v="13" actId="478"/>
          <ac:picMkLst>
            <pc:docMk/>
            <pc:sldMk cId="0" sldId="256"/>
            <ac:picMk id="5" creationId="{FCDC2AE4-FC56-52F9-295C-445155522C3B}"/>
          </ac:picMkLst>
        </pc:picChg>
        <pc:picChg chg="add mod ord modCrop">
          <ac:chgData name="Rafael Padilha dos Santos" userId="457b0e927f6a2e0b" providerId="LiveId" clId="{D2524958-6D88-4828-BB5D-65A7B593B14D}" dt="2025-08-22T13:17:26.079" v="22" actId="167"/>
          <ac:picMkLst>
            <pc:docMk/>
            <pc:sldMk cId="0" sldId="256"/>
            <ac:picMk id="7" creationId="{A451A56D-468A-99E0-00A0-62D4F6294063}"/>
          </ac:picMkLst>
        </pc:picChg>
      </pc:sldChg>
      <pc:sldChg chg="modSp mod">
        <pc:chgData name="Rafael Padilha dos Santos" userId="457b0e927f6a2e0b" providerId="LiveId" clId="{D2524958-6D88-4828-BB5D-65A7B593B14D}" dt="2025-08-22T13:23:19.909" v="49" actId="20577"/>
        <pc:sldMkLst>
          <pc:docMk/>
          <pc:sldMk cId="0" sldId="281"/>
        </pc:sldMkLst>
        <pc:spChg chg="mod">
          <ac:chgData name="Rafael Padilha dos Santos" userId="457b0e927f6a2e0b" providerId="LiveId" clId="{D2524958-6D88-4828-BB5D-65A7B593B14D}" dt="2025-08-22T13:23:12.252" v="40" actId="6549"/>
          <ac:spMkLst>
            <pc:docMk/>
            <pc:sldMk cId="0" sldId="281"/>
            <ac:spMk id="3" creationId="{00000000-0000-0000-0000-000000000000}"/>
          </ac:spMkLst>
        </pc:spChg>
        <pc:spChg chg="mod">
          <ac:chgData name="Rafael Padilha dos Santos" userId="457b0e927f6a2e0b" providerId="LiveId" clId="{D2524958-6D88-4828-BB5D-65A7B593B14D}" dt="2025-08-22T13:23:19.909" v="49" actId="20577"/>
          <ac:spMkLst>
            <pc:docMk/>
            <pc:sldMk cId="0" sldId="281"/>
            <ac:spMk id="7" creationId="{00000000-0000-0000-0000-000000000000}"/>
          </ac:spMkLst>
        </pc:spChg>
      </pc:sldChg>
    </pc:docChg>
  </pc:docChgLst>
  <pc:docChgLst>
    <pc:chgData name="Rafael Padilha dos Santos" userId="457b0e927f6a2e0b" providerId="LiveId" clId="{C3ABDF3C-DB47-44B1-9ED8-C729247C52A0}"/>
    <pc:docChg chg="custSel delSld modSld">
      <pc:chgData name="Rafael Padilha dos Santos" userId="457b0e927f6a2e0b" providerId="LiveId" clId="{C3ABDF3C-DB47-44B1-9ED8-C729247C52A0}" dt="2025-08-10T01:00:00.406" v="118" actId="47"/>
      <pc:docMkLst>
        <pc:docMk/>
      </pc:docMkLst>
      <pc:sldChg chg="modSp mod">
        <pc:chgData name="Rafael Padilha dos Santos" userId="457b0e927f6a2e0b" providerId="LiveId" clId="{C3ABDF3C-DB47-44B1-9ED8-C729247C52A0}" dt="2025-08-10T00:25:11.716" v="106" actId="6549"/>
        <pc:sldMkLst>
          <pc:docMk/>
          <pc:sldMk cId="0" sldId="256"/>
        </pc:sldMkLst>
        <pc:spChg chg="mod">
          <ac:chgData name="Rafael Padilha dos Santos" userId="457b0e927f6a2e0b" providerId="LiveId" clId="{C3ABDF3C-DB47-44B1-9ED8-C729247C52A0}" dt="2025-08-10T00:25:11.716" v="106" actId="6549"/>
          <ac:spMkLst>
            <pc:docMk/>
            <pc:sldMk cId="0" sldId="256"/>
            <ac:spMk id="4" creationId="{00000000-0000-0000-0000-000000000000}"/>
          </ac:spMkLst>
        </pc:spChg>
      </pc:sldChg>
      <pc:sldChg chg="modSp del mod">
        <pc:chgData name="Rafael Padilha dos Santos" userId="457b0e927f6a2e0b" providerId="LiveId" clId="{C3ABDF3C-DB47-44B1-9ED8-C729247C52A0}" dt="2025-08-10T00:25:52.148" v="108" actId="47"/>
        <pc:sldMkLst>
          <pc:docMk/>
          <pc:sldMk cId="0" sldId="259"/>
        </pc:sldMkLst>
      </pc:sldChg>
      <pc:sldChg chg="del">
        <pc:chgData name="Rafael Padilha dos Santos" userId="457b0e927f6a2e0b" providerId="LiveId" clId="{C3ABDF3C-DB47-44B1-9ED8-C729247C52A0}" dt="2025-08-10T01:00:00.406" v="118" actId="47"/>
        <pc:sldMkLst>
          <pc:docMk/>
          <pc:sldMk cId="3587326824" sldId="275"/>
        </pc:sldMkLst>
      </pc:sldChg>
      <pc:sldChg chg="delSp modSp mod">
        <pc:chgData name="Rafael Padilha dos Santos" userId="457b0e927f6a2e0b" providerId="LiveId" clId="{C3ABDF3C-DB47-44B1-9ED8-C729247C52A0}" dt="2025-08-10T00:42:06.701" v="117" actId="1076"/>
        <pc:sldMkLst>
          <pc:docMk/>
          <pc:sldMk cId="0" sldId="278"/>
        </pc:sldMkLst>
        <pc:spChg chg="mod">
          <ac:chgData name="Rafael Padilha dos Santos" userId="457b0e927f6a2e0b" providerId="LiveId" clId="{C3ABDF3C-DB47-44B1-9ED8-C729247C52A0}" dt="2025-08-10T00:42:06.701" v="117" actId="1076"/>
          <ac:spMkLst>
            <pc:docMk/>
            <pc:sldMk cId="0" sldId="278"/>
            <ac:spMk id="11" creationId="{00000000-0000-0000-0000-000000000000}"/>
          </ac:spMkLst>
        </pc:spChg>
        <pc:spChg chg="mod">
          <ac:chgData name="Rafael Padilha dos Santos" userId="457b0e927f6a2e0b" providerId="LiveId" clId="{C3ABDF3C-DB47-44B1-9ED8-C729247C52A0}" dt="2025-08-10T00:42:06.701" v="117" actId="1076"/>
          <ac:spMkLst>
            <pc:docMk/>
            <pc:sldMk cId="0" sldId="278"/>
            <ac:spMk id="12" creationId="{00000000-0000-0000-0000-000000000000}"/>
          </ac:spMkLst>
        </pc:spChg>
        <pc:spChg chg="mod">
          <ac:chgData name="Rafael Padilha dos Santos" userId="457b0e927f6a2e0b" providerId="LiveId" clId="{C3ABDF3C-DB47-44B1-9ED8-C729247C52A0}" dt="2025-08-10T00:42:06.701" v="117" actId="1076"/>
          <ac:spMkLst>
            <pc:docMk/>
            <pc:sldMk cId="0" sldId="278"/>
            <ac:spMk id="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67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E8499-8A60-B685-1021-3E33E6590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AA32D-3A4E-1FF9-FA6F-68565B78C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092BD-93E9-13F4-2BC7-B538832707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DA817A-9C8E-E694-0A87-1A4865F4E2B2}"/>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84109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4C80C-98DA-1CE5-4A7B-A83243DF6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D3892-49A6-93FB-29B0-94F5F3B39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4F219-7962-2EC4-206D-07819E11FF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3F1847-3006-39D5-00EC-4666D5508869}"/>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51004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orcid.org/signi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orcid.org/" TargetMode="External"/><Relationship Id="rId5" Type="http://schemas.openxmlformats.org/officeDocument/2006/relationships/hyperlink" Target="https://www.gov.br/pt-br/servicos/cadastrar-se-no-curriculo-lattes" TargetMode="Externa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hyperlink" Target="mailto:jaque@univali.br"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mailto:jaque@univali.b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inscricao.pecpg@capes.gov.br"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jaque@univali.b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orcid.org/" TargetMode="External"/><Relationship Id="rId3" Type="http://schemas.openxmlformats.org/officeDocument/2006/relationships/image" Target="../media/image22.png"/><Relationship Id="rId7" Type="http://schemas.openxmlformats.org/officeDocument/2006/relationships/hyperlink" Target="https://www.gov.br/pt-br/servicos/cadastrar-se-no-curriculo-latte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7" name="Immagine 6" descr="Immagine che contiene testo, cielo, schermata, edificio&#10;&#10;Il contenuto generato dall'IA potrebbe non essere corretto.">
            <a:extLst>
              <a:ext uri="{FF2B5EF4-FFF2-40B4-BE49-F238E27FC236}">
                <a16:creationId xmlns:a16="http://schemas.microsoft.com/office/drawing/2014/main" id="{A451A56D-468A-99E0-00A0-62D4F6294063}"/>
              </a:ext>
            </a:extLst>
          </p:cNvPr>
          <p:cNvPicPr>
            <a:picLocks noChangeAspect="1"/>
          </p:cNvPicPr>
          <p:nvPr/>
        </p:nvPicPr>
        <p:blipFill>
          <a:blip r:embed="rId3"/>
          <a:srcRect b="42993"/>
          <a:stretch>
            <a:fillRect/>
          </a:stretch>
        </p:blipFill>
        <p:spPr>
          <a:xfrm>
            <a:off x="0" y="0"/>
            <a:ext cx="14630400" cy="8340436"/>
          </a:xfrm>
          <a:prstGeom prst="rect">
            <a:avLst/>
          </a:prstGeom>
        </p:spPr>
      </p:pic>
      <p:sp>
        <p:nvSpPr>
          <p:cNvPr id="3" name="Text 0"/>
          <p:cNvSpPr/>
          <p:nvPr/>
        </p:nvSpPr>
        <p:spPr>
          <a:xfrm>
            <a:off x="793789" y="4529091"/>
            <a:ext cx="7556421" cy="1860233"/>
          </a:xfrm>
          <a:prstGeom prst="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t"/>
          <a:lstStyle/>
          <a:p>
            <a:pPr marL="0" indent="0" algn="l">
              <a:lnSpc>
                <a:spcPts val="4850"/>
              </a:lnSpc>
              <a:buNone/>
            </a:pPr>
            <a:r>
              <a:rPr lang="pt-BR" sz="3900" noProof="0" dirty="0">
                <a:solidFill>
                  <a:srgbClr val="18355A"/>
                </a:solidFill>
                <a:latin typeface="Roboto Slab" pitchFamily="34" charset="0"/>
                <a:ea typeface="Roboto Slab" pitchFamily="34" charset="-122"/>
                <a:cs typeface="Roboto Slab" pitchFamily="34" charset="-120"/>
              </a:rPr>
              <a:t>Edital CAPES 12/2025: Programa de Estudantes-Convênio de Pós-Graduação (PEC-PG)</a:t>
            </a:r>
            <a:endParaRPr lang="pt-BR" sz="3900" noProof="0" dirty="0">
              <a:solidFill>
                <a:srgbClr val="18355A"/>
              </a:solidFill>
            </a:endParaRPr>
          </a:p>
        </p:txBody>
      </p:sp>
      <p:sp>
        <p:nvSpPr>
          <p:cNvPr id="4" name="Text 1"/>
          <p:cNvSpPr/>
          <p:nvPr/>
        </p:nvSpPr>
        <p:spPr>
          <a:xfrm>
            <a:off x="793790" y="6469477"/>
            <a:ext cx="7556421" cy="1166007"/>
          </a:xfrm>
          <a:prstGeom prst="rect">
            <a:avLst/>
          </a:prstGeom>
          <a:ln/>
        </p:spPr>
        <p:style>
          <a:lnRef idx="2">
            <a:schemeClr val="accent2"/>
          </a:lnRef>
          <a:fillRef idx="1">
            <a:schemeClr val="lt1"/>
          </a:fillRef>
          <a:effectRef idx="0">
            <a:schemeClr val="accent2"/>
          </a:effectRef>
          <a:fontRef idx="minor">
            <a:schemeClr val="dk1"/>
          </a:fontRef>
        </p:style>
        <p:txBody>
          <a:bodyPr wrap="square" lIns="0" tIns="0" rIns="0" bIns="0" rtlCol="0" anchor="t"/>
          <a:lstStyle/>
          <a:p>
            <a:pPr marL="0" indent="0" algn="just">
              <a:lnSpc>
                <a:spcPts val="2500"/>
              </a:lnSpc>
              <a:buNone/>
            </a:pPr>
            <a:r>
              <a:rPr lang="pt-BR" sz="2000" noProof="0" dirty="0">
                <a:solidFill>
                  <a:srgbClr val="15213F"/>
                </a:solidFill>
                <a:latin typeface="Roboto" pitchFamily="34" charset="0"/>
                <a:ea typeface="Roboto" pitchFamily="34" charset="-122"/>
                <a:cs typeface="Roboto" pitchFamily="34" charset="-120"/>
              </a:rPr>
              <a:t>Tutorial produzido para o curso de Mestrado em D</a:t>
            </a:r>
            <a:r>
              <a:rPr lang="pt-BR" sz="2000" dirty="0">
                <a:solidFill>
                  <a:srgbClr val="15213F"/>
                </a:solidFill>
                <a:latin typeface="Roboto" pitchFamily="34" charset="0"/>
                <a:ea typeface="Roboto" pitchFamily="34" charset="-122"/>
                <a:cs typeface="Roboto" pitchFamily="34" charset="-120"/>
              </a:rPr>
              <a:t>ireito das Migrações Transnacionais</a:t>
            </a:r>
            <a:r>
              <a:rPr lang="pt-BR" sz="2000" noProof="0" dirty="0">
                <a:solidFill>
                  <a:srgbClr val="15213F"/>
                </a:solidFill>
                <a:latin typeface="Roboto" pitchFamily="34" charset="0"/>
                <a:ea typeface="Roboto" pitchFamily="34" charset="-122"/>
                <a:cs typeface="Roboto" pitchFamily="34" charset="-120"/>
              </a:rPr>
              <a:t> da Univali e Unipg</a:t>
            </a:r>
            <a:r>
              <a:rPr lang="pt-BR" sz="2000" dirty="0">
                <a:solidFill>
                  <a:srgbClr val="15213F"/>
                </a:solidFill>
                <a:latin typeface="Roboto" pitchFamily="34" charset="0"/>
                <a:ea typeface="Roboto" pitchFamily="34" charset="-122"/>
                <a:cs typeface="Roboto" pitchFamily="34" charset="-120"/>
              </a:rPr>
              <a:t> que desejam ser selecionados pela Instituição no Edital 12/2025 da CAPES</a:t>
            </a:r>
            <a:endParaRPr lang="pt-BR" sz="2000" noProof="0" dirty="0"/>
          </a:p>
        </p:txBody>
      </p:sp>
      <p:pic>
        <p:nvPicPr>
          <p:cNvPr id="2" name="Image 0" descr="preencoded.png"/>
          <p:cNvPicPr>
            <a:picLocks noChangeAspect="1"/>
          </p:cNvPicPr>
          <p:nvPr/>
        </p:nvPicPr>
        <p:blipFill>
          <a:blip r:embed="rId4"/>
          <a:stretch>
            <a:fillRect/>
          </a:stretch>
        </p:blipFill>
        <p:spPr>
          <a:xfrm>
            <a:off x="9298662" y="3358858"/>
            <a:ext cx="2985220" cy="21003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0E413-6423-C41F-F688-5563C851CEA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1234A5F-3779-1155-0486-C3BE9D33A495}"/>
              </a:ext>
            </a:extLst>
          </p:cNvPr>
          <p:cNvSpPr/>
          <p:nvPr/>
        </p:nvSpPr>
        <p:spPr>
          <a:xfrm>
            <a:off x="683062" y="509468"/>
            <a:ext cx="7960162" cy="533638"/>
          </a:xfrm>
          <a:prstGeom prst="rect">
            <a:avLst/>
          </a:prstGeom>
          <a:noFill/>
          <a:ln/>
        </p:spPr>
        <p:txBody>
          <a:bodyPr wrap="none" lIns="0" tIns="0" rIns="0" bIns="0" rtlCol="0" anchor="t"/>
          <a:lstStyle/>
          <a:p>
            <a:pPr marL="0" indent="0" algn="l">
              <a:lnSpc>
                <a:spcPts val="4200"/>
              </a:lnSpc>
              <a:buNone/>
            </a:pPr>
            <a:r>
              <a:rPr lang="pt-BR" sz="3350" noProof="0" dirty="0">
                <a:solidFill>
                  <a:srgbClr val="3257B8"/>
                </a:solidFill>
                <a:latin typeface="Roboto Slab" pitchFamily="34" charset="0"/>
                <a:ea typeface="Roboto Slab" pitchFamily="34" charset="-122"/>
                <a:cs typeface="Roboto Slab" pitchFamily="34" charset="-120"/>
              </a:rPr>
              <a:t>Requisitos para Candidatura</a:t>
            </a:r>
            <a:endParaRPr lang="pt-BR" sz="3350" noProof="0" dirty="0"/>
          </a:p>
        </p:txBody>
      </p:sp>
      <p:sp>
        <p:nvSpPr>
          <p:cNvPr id="28" name="Text 22">
            <a:extLst>
              <a:ext uri="{FF2B5EF4-FFF2-40B4-BE49-F238E27FC236}">
                <a16:creationId xmlns:a16="http://schemas.microsoft.com/office/drawing/2014/main" id="{B4CB678C-576B-1510-25CD-81A2969AD0FB}"/>
              </a:ext>
            </a:extLst>
          </p:cNvPr>
          <p:cNvSpPr/>
          <p:nvPr/>
        </p:nvSpPr>
        <p:spPr>
          <a:xfrm>
            <a:off x="683062" y="1129958"/>
            <a:ext cx="8801597" cy="899945"/>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Caso não seja cadastrado no Lattes, acesse o </a:t>
            </a:r>
          </a:p>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link: https://www.gov.br/pt-br/servicos/cadastrar-se-no-curriculo-lattes </a:t>
            </a:r>
          </a:p>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e realize o seu cadastro na plataforma:</a:t>
            </a:r>
          </a:p>
          <a:p>
            <a:pPr marL="0" indent="0" algn="l">
              <a:lnSpc>
                <a:spcPts val="2100"/>
              </a:lnSpc>
              <a:buNone/>
            </a:pPr>
            <a:endParaRPr lang="pt-BR" sz="2000" noProof="0" dirty="0"/>
          </a:p>
        </p:txBody>
      </p:sp>
      <p:pic>
        <p:nvPicPr>
          <p:cNvPr id="33" name="Imagem 32" descr="Interface gráfica do usuário, Texto, Aplicativo, chat ou mensagem de texto&#10;&#10;Descrição gerada automaticamente">
            <a:extLst>
              <a:ext uri="{FF2B5EF4-FFF2-40B4-BE49-F238E27FC236}">
                <a16:creationId xmlns:a16="http://schemas.microsoft.com/office/drawing/2014/main" id="{CEEE7635-1C17-FB39-F775-9C647924D580}"/>
              </a:ext>
            </a:extLst>
          </p:cNvPr>
          <p:cNvPicPr>
            <a:picLocks noChangeAspect="1"/>
          </p:cNvPicPr>
          <p:nvPr/>
        </p:nvPicPr>
        <p:blipFill rotWithShape="1">
          <a:blip r:embed="rId3"/>
          <a:srcRect r="4159" b="-3"/>
          <a:stretch/>
        </p:blipFill>
        <p:spPr>
          <a:xfrm>
            <a:off x="2493932" y="2001069"/>
            <a:ext cx="10306665" cy="6049237"/>
          </a:xfrm>
          <a:prstGeom prst="rect">
            <a:avLst/>
          </a:prstGeom>
        </p:spPr>
      </p:pic>
      <p:sp>
        <p:nvSpPr>
          <p:cNvPr id="34" name="Seta: para a Direita 33">
            <a:extLst>
              <a:ext uri="{FF2B5EF4-FFF2-40B4-BE49-F238E27FC236}">
                <a16:creationId xmlns:a16="http://schemas.microsoft.com/office/drawing/2014/main" id="{0F2537F2-16AB-B3FB-557A-26383764A26F}"/>
              </a:ext>
            </a:extLst>
          </p:cNvPr>
          <p:cNvSpPr/>
          <p:nvPr/>
        </p:nvSpPr>
        <p:spPr>
          <a:xfrm>
            <a:off x="7691718" y="4215389"/>
            <a:ext cx="1929914" cy="8999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noProof="0" dirty="0"/>
          </a:p>
        </p:txBody>
      </p:sp>
    </p:spTree>
    <p:extLst>
      <p:ext uri="{BB962C8B-B14F-4D97-AF65-F5344CB8AC3E}">
        <p14:creationId xmlns:p14="http://schemas.microsoft.com/office/powerpoint/2010/main" val="4138565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D510C-67F3-4477-D8F2-0D903A47F2E8}"/>
            </a:ext>
          </a:extLst>
        </p:cNvPr>
        <p:cNvGrpSpPr/>
        <p:nvPr/>
      </p:nvGrpSpPr>
      <p:grpSpPr>
        <a:xfrm>
          <a:off x="0" y="0"/>
          <a:ext cx="0" cy="0"/>
          <a:chOff x="0" y="0"/>
          <a:chExt cx="0" cy="0"/>
        </a:xfrm>
      </p:grpSpPr>
      <p:pic>
        <p:nvPicPr>
          <p:cNvPr id="3" name="Imagem 2" descr="Interface gráfica do usuário, Site&#10;&#10;Descrição gerada automaticamente">
            <a:extLst>
              <a:ext uri="{FF2B5EF4-FFF2-40B4-BE49-F238E27FC236}">
                <a16:creationId xmlns:a16="http://schemas.microsoft.com/office/drawing/2014/main" id="{F4C5FF8A-911A-5382-2F35-CE95D1C29BC0}"/>
              </a:ext>
            </a:extLst>
          </p:cNvPr>
          <p:cNvPicPr>
            <a:picLocks noChangeAspect="1"/>
          </p:cNvPicPr>
          <p:nvPr/>
        </p:nvPicPr>
        <p:blipFill rotWithShape="1">
          <a:blip r:embed="rId3"/>
          <a:srcRect t="6876" r="-1" b="5098"/>
          <a:stretch/>
        </p:blipFill>
        <p:spPr>
          <a:xfrm>
            <a:off x="1378729" y="2002764"/>
            <a:ext cx="11546870" cy="5717368"/>
          </a:xfrm>
          <a:prstGeom prst="rect">
            <a:avLst/>
          </a:prstGeom>
        </p:spPr>
      </p:pic>
      <p:sp>
        <p:nvSpPr>
          <p:cNvPr id="2" name="Text 0">
            <a:extLst>
              <a:ext uri="{FF2B5EF4-FFF2-40B4-BE49-F238E27FC236}">
                <a16:creationId xmlns:a16="http://schemas.microsoft.com/office/drawing/2014/main" id="{CA20A51E-D663-8EC9-DA8B-C7E4C048D708}"/>
              </a:ext>
            </a:extLst>
          </p:cNvPr>
          <p:cNvSpPr/>
          <p:nvPr/>
        </p:nvSpPr>
        <p:spPr>
          <a:xfrm>
            <a:off x="683062" y="509468"/>
            <a:ext cx="7960162" cy="533638"/>
          </a:xfrm>
          <a:prstGeom prst="rect">
            <a:avLst/>
          </a:prstGeom>
          <a:noFill/>
          <a:ln/>
        </p:spPr>
        <p:txBody>
          <a:bodyPr wrap="none" lIns="0" tIns="0" rIns="0" bIns="0" rtlCol="0" anchor="t"/>
          <a:lstStyle/>
          <a:p>
            <a:pPr marL="0" indent="0" algn="l">
              <a:lnSpc>
                <a:spcPts val="4200"/>
              </a:lnSpc>
              <a:buNone/>
            </a:pPr>
            <a:r>
              <a:rPr lang="pt-BR" sz="3350" noProof="0" dirty="0">
                <a:solidFill>
                  <a:srgbClr val="3257B8"/>
                </a:solidFill>
                <a:latin typeface="Roboto Slab" pitchFamily="34" charset="0"/>
                <a:ea typeface="Roboto Slab" pitchFamily="34" charset="-122"/>
                <a:cs typeface="Roboto Slab" pitchFamily="34" charset="-120"/>
              </a:rPr>
              <a:t>Requisitos para Candidatura</a:t>
            </a:r>
            <a:endParaRPr lang="pt-BR" sz="3350" noProof="0" dirty="0"/>
          </a:p>
        </p:txBody>
      </p:sp>
      <p:sp>
        <p:nvSpPr>
          <p:cNvPr id="28" name="Text 22">
            <a:extLst>
              <a:ext uri="{FF2B5EF4-FFF2-40B4-BE49-F238E27FC236}">
                <a16:creationId xmlns:a16="http://schemas.microsoft.com/office/drawing/2014/main" id="{A05592BE-66BA-F25C-B9A5-21597EF899E3}"/>
              </a:ext>
            </a:extLst>
          </p:cNvPr>
          <p:cNvSpPr/>
          <p:nvPr/>
        </p:nvSpPr>
        <p:spPr>
          <a:xfrm>
            <a:off x="683062" y="1129958"/>
            <a:ext cx="8801597" cy="899945"/>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Caso não seja cadastrado no ORCID, acesse o </a:t>
            </a:r>
          </a:p>
          <a:p>
            <a:pPr>
              <a:lnSpc>
                <a:spcPts val="2100"/>
              </a:lnSpc>
            </a:pPr>
            <a:r>
              <a:rPr lang="pt-BR" sz="2000" noProof="0" dirty="0">
                <a:solidFill>
                  <a:srgbClr val="15213F"/>
                </a:solidFill>
                <a:latin typeface="Roboto Slab" pitchFamily="34" charset="0"/>
                <a:ea typeface="Roboto Slab" pitchFamily="34" charset="-122"/>
                <a:cs typeface="Roboto Slab" pitchFamily="34" charset="-120"/>
              </a:rPr>
              <a:t>link: </a:t>
            </a:r>
            <a:r>
              <a:rPr lang="pt-BR" sz="2000" noProof="0" dirty="0">
                <a:solidFill>
                  <a:srgbClr val="15213F"/>
                </a:solidFill>
                <a:latin typeface="Roboto Slab" pitchFamily="34" charset="0"/>
                <a:ea typeface="Roboto Slab" pitchFamily="34" charset="-122"/>
                <a:cs typeface="Roboto Slab" pitchFamily="34" charset="-120"/>
                <a:hlinkClick r:id="rId4"/>
              </a:rPr>
              <a:t>https://orcid.org/signin</a:t>
            </a:r>
            <a:r>
              <a:rPr lang="pt-BR" sz="2000" noProof="0" dirty="0">
                <a:solidFill>
                  <a:srgbClr val="15213F"/>
                </a:solidFill>
                <a:latin typeface="Roboto Slab" pitchFamily="34" charset="0"/>
                <a:ea typeface="Roboto Slab" pitchFamily="34" charset="-122"/>
                <a:cs typeface="Roboto Slab" pitchFamily="34" charset="-120"/>
              </a:rPr>
              <a:t> e realize o seu cadastro na plataforma:</a:t>
            </a:r>
          </a:p>
          <a:p>
            <a:pPr marL="0" indent="0" algn="l">
              <a:lnSpc>
                <a:spcPts val="2100"/>
              </a:lnSpc>
              <a:buNone/>
            </a:pPr>
            <a:endParaRPr lang="pt-BR" sz="2000" noProof="0" dirty="0"/>
          </a:p>
        </p:txBody>
      </p:sp>
      <p:sp>
        <p:nvSpPr>
          <p:cNvPr id="34" name="Seta: para a Direita 33">
            <a:extLst>
              <a:ext uri="{FF2B5EF4-FFF2-40B4-BE49-F238E27FC236}">
                <a16:creationId xmlns:a16="http://schemas.microsoft.com/office/drawing/2014/main" id="{0E20FC09-7405-F5C4-411B-A25B3F139F14}"/>
              </a:ext>
            </a:extLst>
          </p:cNvPr>
          <p:cNvSpPr/>
          <p:nvPr/>
        </p:nvSpPr>
        <p:spPr>
          <a:xfrm>
            <a:off x="7924800" y="2274590"/>
            <a:ext cx="1929914" cy="8999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noProof="0" dirty="0"/>
          </a:p>
        </p:txBody>
      </p:sp>
    </p:spTree>
    <p:extLst>
      <p:ext uri="{BB962C8B-B14F-4D97-AF65-F5344CB8AC3E}">
        <p14:creationId xmlns:p14="http://schemas.microsoft.com/office/powerpoint/2010/main" val="3584172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728305"/>
            <a:ext cx="7377589"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Requisitos para Mestrado Pleno</a:t>
            </a:r>
            <a:endParaRPr lang="pt-BR" sz="3900" noProof="0" dirty="0"/>
          </a:p>
        </p:txBody>
      </p:sp>
      <p:sp>
        <p:nvSpPr>
          <p:cNvPr id="3" name="Text 1"/>
          <p:cNvSpPr/>
          <p:nvPr/>
        </p:nvSpPr>
        <p:spPr>
          <a:xfrm>
            <a:off x="793790" y="1745218"/>
            <a:ext cx="13042821" cy="317540"/>
          </a:xfrm>
          <a:prstGeom prst="rect">
            <a:avLst/>
          </a:prstGeom>
          <a:noFill/>
          <a:ln/>
        </p:spPr>
        <p:txBody>
          <a:bodyPr wrap="non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Para se candidatar à bolsa de Mestrado Pleno, é fundamental atender, adicionalmente, aos seguintes critérios:</a:t>
            </a:r>
            <a:endParaRPr lang="pt-BR" noProof="0" dirty="0"/>
          </a:p>
        </p:txBody>
      </p:sp>
      <p:pic>
        <p:nvPicPr>
          <p:cNvPr id="6" name="Image 1" descr="preencoded.png"/>
          <p:cNvPicPr>
            <a:picLocks noChangeAspect="1"/>
          </p:cNvPicPr>
          <p:nvPr/>
        </p:nvPicPr>
        <p:blipFill>
          <a:blip r:embed="rId3"/>
          <a:stretch>
            <a:fillRect/>
          </a:stretch>
        </p:blipFill>
        <p:spPr>
          <a:xfrm>
            <a:off x="3707249" y="2286000"/>
            <a:ext cx="595313" cy="595313"/>
          </a:xfrm>
          <a:prstGeom prst="rect">
            <a:avLst/>
          </a:prstGeom>
        </p:spPr>
      </p:pic>
      <p:pic>
        <p:nvPicPr>
          <p:cNvPr id="7" name="Image 2" descr="preencoded.png"/>
          <p:cNvPicPr>
            <a:picLocks noChangeAspect="1"/>
          </p:cNvPicPr>
          <p:nvPr/>
        </p:nvPicPr>
        <p:blipFill>
          <a:blip r:embed="rId4"/>
          <a:stretch>
            <a:fillRect/>
          </a:stretch>
        </p:blipFill>
        <p:spPr>
          <a:xfrm>
            <a:off x="3885843" y="2434828"/>
            <a:ext cx="238125" cy="297656"/>
          </a:xfrm>
          <a:prstGeom prst="rect">
            <a:avLst/>
          </a:prstGeom>
        </p:spPr>
      </p:pic>
      <p:sp>
        <p:nvSpPr>
          <p:cNvPr id="10" name="Shape 5"/>
          <p:cNvSpPr/>
          <p:nvPr/>
        </p:nvSpPr>
        <p:spPr>
          <a:xfrm>
            <a:off x="7414379" y="2583656"/>
            <a:ext cx="6422231" cy="1781651"/>
          </a:xfrm>
          <a:prstGeom prst="roundRect">
            <a:avLst>
              <a:gd name="adj" fmla="val 6159"/>
            </a:avLst>
          </a:prstGeom>
          <a:solidFill>
            <a:srgbClr val="FBFCFE"/>
          </a:solidFill>
          <a:ln/>
        </p:spPr>
        <p:txBody>
          <a:bodyPr/>
          <a:lstStyle/>
          <a:p>
            <a:endParaRPr lang="pt-BR" noProof="0" dirty="0"/>
          </a:p>
        </p:txBody>
      </p:sp>
      <p:pic>
        <p:nvPicPr>
          <p:cNvPr id="12" name="Image 4" descr="preencoded.png"/>
          <p:cNvPicPr>
            <a:picLocks noChangeAspect="1"/>
          </p:cNvPicPr>
          <p:nvPr/>
        </p:nvPicPr>
        <p:blipFill>
          <a:blip r:embed="rId3"/>
          <a:stretch>
            <a:fillRect/>
          </a:stretch>
        </p:blipFill>
        <p:spPr>
          <a:xfrm>
            <a:off x="10327838" y="2286000"/>
            <a:ext cx="595313" cy="595313"/>
          </a:xfrm>
          <a:prstGeom prst="rect">
            <a:avLst/>
          </a:prstGeom>
        </p:spPr>
      </p:pic>
      <p:pic>
        <p:nvPicPr>
          <p:cNvPr id="13" name="Image 5" descr="preencoded.png"/>
          <p:cNvPicPr>
            <a:picLocks noChangeAspect="1"/>
          </p:cNvPicPr>
          <p:nvPr/>
        </p:nvPicPr>
        <p:blipFill>
          <a:blip r:embed="rId5"/>
          <a:stretch>
            <a:fillRect/>
          </a:stretch>
        </p:blipFill>
        <p:spPr>
          <a:xfrm>
            <a:off x="10506432" y="2434828"/>
            <a:ext cx="238125" cy="297656"/>
          </a:xfrm>
          <a:prstGeom prst="rect">
            <a:avLst/>
          </a:prstGeom>
        </p:spPr>
      </p:pic>
      <p:sp>
        <p:nvSpPr>
          <p:cNvPr id="16" name="Shape 8"/>
          <p:cNvSpPr/>
          <p:nvPr/>
        </p:nvSpPr>
        <p:spPr>
          <a:xfrm>
            <a:off x="793790" y="2571143"/>
            <a:ext cx="6422231" cy="2099191"/>
          </a:xfrm>
          <a:prstGeom prst="roundRect">
            <a:avLst>
              <a:gd name="adj" fmla="val 5227"/>
            </a:avLst>
          </a:prstGeom>
          <a:solidFill>
            <a:srgbClr val="FBFCFE"/>
          </a:solidFill>
          <a:ln/>
        </p:spPr>
        <p:txBody>
          <a:bodyPr/>
          <a:lstStyle/>
          <a:p>
            <a:endParaRPr lang="pt-BR" noProof="0" dirty="0"/>
          </a:p>
        </p:txBody>
      </p:sp>
      <p:sp>
        <p:nvSpPr>
          <p:cNvPr id="29" name="Shape 2">
            <a:extLst>
              <a:ext uri="{FF2B5EF4-FFF2-40B4-BE49-F238E27FC236}">
                <a16:creationId xmlns:a16="http://schemas.microsoft.com/office/drawing/2014/main" id="{198E4A5A-DD42-8FB0-284E-40C76825C4A5}"/>
              </a:ext>
            </a:extLst>
          </p:cNvPr>
          <p:cNvSpPr/>
          <p:nvPr/>
        </p:nvSpPr>
        <p:spPr>
          <a:xfrm>
            <a:off x="433863" y="2881312"/>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30" name="Shape 3">
            <a:extLst>
              <a:ext uri="{FF2B5EF4-FFF2-40B4-BE49-F238E27FC236}">
                <a16:creationId xmlns:a16="http://schemas.microsoft.com/office/drawing/2014/main" id="{676D89C6-1578-FDF4-1207-954C4607E631}"/>
              </a:ext>
            </a:extLst>
          </p:cNvPr>
          <p:cNvSpPr/>
          <p:nvPr/>
        </p:nvSpPr>
        <p:spPr>
          <a:xfrm>
            <a:off x="456723" y="2904172"/>
            <a:ext cx="6501051" cy="512207"/>
          </a:xfrm>
          <a:prstGeom prst="rect">
            <a:avLst/>
          </a:prstGeom>
          <a:solidFill>
            <a:srgbClr val="E9ECF2"/>
          </a:solidFill>
          <a:ln/>
        </p:spPr>
        <p:txBody>
          <a:bodyPr/>
          <a:lstStyle/>
          <a:p>
            <a:endParaRPr lang="pt-BR" noProof="0" dirty="0"/>
          </a:p>
        </p:txBody>
      </p:sp>
      <p:sp>
        <p:nvSpPr>
          <p:cNvPr id="31" name="Shape 8">
            <a:extLst>
              <a:ext uri="{FF2B5EF4-FFF2-40B4-BE49-F238E27FC236}">
                <a16:creationId xmlns:a16="http://schemas.microsoft.com/office/drawing/2014/main" id="{86C106A6-CF70-3EE8-8362-D10E2A835B91}"/>
              </a:ext>
            </a:extLst>
          </p:cNvPr>
          <p:cNvSpPr/>
          <p:nvPr/>
        </p:nvSpPr>
        <p:spPr>
          <a:xfrm>
            <a:off x="7151369" y="2881312"/>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32" name="Shape 9">
            <a:extLst>
              <a:ext uri="{FF2B5EF4-FFF2-40B4-BE49-F238E27FC236}">
                <a16:creationId xmlns:a16="http://schemas.microsoft.com/office/drawing/2014/main" id="{4BD57D8B-1D46-28D7-BB01-B0028BAC6124}"/>
              </a:ext>
            </a:extLst>
          </p:cNvPr>
          <p:cNvSpPr/>
          <p:nvPr/>
        </p:nvSpPr>
        <p:spPr>
          <a:xfrm>
            <a:off x="7174229" y="2904172"/>
            <a:ext cx="6501051" cy="512207"/>
          </a:xfrm>
          <a:prstGeom prst="rect">
            <a:avLst/>
          </a:prstGeom>
          <a:solidFill>
            <a:srgbClr val="E9ECF2"/>
          </a:solidFill>
          <a:ln/>
        </p:spPr>
        <p:txBody>
          <a:bodyPr/>
          <a:lstStyle/>
          <a:p>
            <a:endParaRPr lang="pt-BR" noProof="0" dirty="0"/>
          </a:p>
        </p:txBody>
      </p:sp>
      <p:pic>
        <p:nvPicPr>
          <p:cNvPr id="18" name="Image 7" descr="preencoded.png"/>
          <p:cNvPicPr>
            <a:picLocks noChangeAspect="1"/>
          </p:cNvPicPr>
          <p:nvPr/>
        </p:nvPicPr>
        <p:blipFill>
          <a:blip r:embed="rId3"/>
          <a:stretch>
            <a:fillRect/>
          </a:stretch>
        </p:blipFill>
        <p:spPr>
          <a:xfrm>
            <a:off x="3707249" y="4563666"/>
            <a:ext cx="595313" cy="595313"/>
          </a:xfrm>
          <a:prstGeom prst="rect">
            <a:avLst/>
          </a:prstGeom>
        </p:spPr>
      </p:pic>
      <p:pic>
        <p:nvPicPr>
          <p:cNvPr id="19" name="Image 8" descr="preencoded.png"/>
          <p:cNvPicPr>
            <a:picLocks noChangeAspect="1"/>
          </p:cNvPicPr>
          <p:nvPr/>
        </p:nvPicPr>
        <p:blipFill>
          <a:blip r:embed="rId6"/>
          <a:stretch>
            <a:fillRect/>
          </a:stretch>
        </p:blipFill>
        <p:spPr>
          <a:xfrm>
            <a:off x="3885843" y="4712494"/>
            <a:ext cx="238125" cy="297656"/>
          </a:xfrm>
          <a:prstGeom prst="rect">
            <a:avLst/>
          </a:prstGeom>
        </p:spPr>
      </p:pic>
      <p:sp>
        <p:nvSpPr>
          <p:cNvPr id="20" name="Text 9"/>
          <p:cNvSpPr/>
          <p:nvPr/>
        </p:nvSpPr>
        <p:spPr>
          <a:xfrm>
            <a:off x="861893" y="3721638"/>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Sem Titulação</a:t>
            </a:r>
            <a:endParaRPr lang="pt-BR" sz="2400" noProof="0" dirty="0"/>
          </a:p>
        </p:txBody>
      </p:sp>
      <p:sp>
        <p:nvSpPr>
          <p:cNvPr id="21" name="Text 10"/>
          <p:cNvSpPr/>
          <p:nvPr/>
        </p:nvSpPr>
        <p:spPr>
          <a:xfrm>
            <a:off x="861893" y="4150859"/>
            <a:ext cx="5979795" cy="635079"/>
          </a:xfrm>
          <a:prstGeom prst="rect">
            <a:avLst/>
          </a:prstGeom>
          <a:noFill/>
          <a:ln/>
        </p:spPr>
        <p:txBody>
          <a:bodyPr wrap="square" lIns="0" tIns="0" rIns="0" bIns="0" rtlCol="0" anchor="t"/>
          <a:lstStyle/>
          <a:p>
            <a:pPr>
              <a:lnSpc>
                <a:spcPts val="2500"/>
              </a:lnSpc>
            </a:pPr>
            <a:r>
              <a:rPr lang="pt-BR" noProof="0" dirty="0">
                <a:solidFill>
                  <a:srgbClr val="15213F"/>
                </a:solidFill>
                <a:latin typeface="Roboto" pitchFamily="34" charset="0"/>
                <a:ea typeface="Roboto" pitchFamily="34" charset="-122"/>
                <a:cs typeface="Roboto" pitchFamily="34" charset="-120"/>
              </a:rPr>
              <a:t>Não possuir título de mestre ou doutor</a:t>
            </a:r>
            <a:endParaRPr lang="pt-BR" noProof="0" dirty="0"/>
          </a:p>
        </p:txBody>
      </p:sp>
      <p:pic>
        <p:nvPicPr>
          <p:cNvPr id="24" name="Image 10" descr="preencoded.png"/>
          <p:cNvPicPr>
            <a:picLocks noChangeAspect="1"/>
          </p:cNvPicPr>
          <p:nvPr/>
        </p:nvPicPr>
        <p:blipFill>
          <a:blip r:embed="rId3"/>
          <a:stretch>
            <a:fillRect/>
          </a:stretch>
        </p:blipFill>
        <p:spPr>
          <a:xfrm>
            <a:off x="10327838" y="4563666"/>
            <a:ext cx="595313" cy="595313"/>
          </a:xfrm>
          <a:prstGeom prst="rect">
            <a:avLst/>
          </a:prstGeom>
        </p:spPr>
      </p:pic>
      <p:pic>
        <p:nvPicPr>
          <p:cNvPr id="25" name="Image 11" descr="preencoded.png"/>
          <p:cNvPicPr>
            <a:picLocks noChangeAspect="1"/>
          </p:cNvPicPr>
          <p:nvPr/>
        </p:nvPicPr>
        <p:blipFill>
          <a:blip r:embed="rId7"/>
          <a:stretch>
            <a:fillRect/>
          </a:stretch>
        </p:blipFill>
        <p:spPr>
          <a:xfrm>
            <a:off x="10506432" y="4712494"/>
            <a:ext cx="238125" cy="297656"/>
          </a:xfrm>
          <a:prstGeom prst="rect">
            <a:avLst/>
          </a:prstGeom>
        </p:spPr>
      </p:pic>
      <p:sp>
        <p:nvSpPr>
          <p:cNvPr id="26" name="Text 12"/>
          <p:cNvSpPr/>
          <p:nvPr/>
        </p:nvSpPr>
        <p:spPr>
          <a:xfrm>
            <a:off x="7414379" y="3503115"/>
            <a:ext cx="2721173"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Não ter recebido outras bolsas</a:t>
            </a:r>
            <a:endParaRPr lang="pt-BR" sz="2400" noProof="0" dirty="0"/>
          </a:p>
        </p:txBody>
      </p:sp>
      <p:sp>
        <p:nvSpPr>
          <p:cNvPr id="27" name="Text 13"/>
          <p:cNvSpPr/>
          <p:nvPr/>
        </p:nvSpPr>
        <p:spPr>
          <a:xfrm>
            <a:off x="7414379" y="3932336"/>
            <a:ext cx="5979795" cy="952619"/>
          </a:xfrm>
          <a:prstGeom prst="rect">
            <a:avLst/>
          </a:prstGeom>
          <a:noFill/>
          <a:ln/>
        </p:spPr>
        <p:txBody>
          <a:bodyPr wrap="square" lIns="0" tIns="0" rIns="0" bIns="0" rtlCol="0" anchor="t"/>
          <a:lstStyle/>
          <a:p>
            <a:pPr>
              <a:lnSpc>
                <a:spcPts val="2500"/>
              </a:lnSpc>
            </a:pPr>
            <a:r>
              <a:rPr lang="pt-BR" noProof="0" dirty="0">
                <a:solidFill>
                  <a:srgbClr val="15213F"/>
                </a:solidFill>
                <a:latin typeface="Roboto" pitchFamily="34" charset="0"/>
                <a:ea typeface="Roboto" pitchFamily="34" charset="-122"/>
                <a:cs typeface="Roboto" pitchFamily="34" charset="-120"/>
              </a:rPr>
              <a:t>Não ter sido contemplado(a) por entidade pública federal com bolsa de Mestrado Sanduíche ou Mestrado Pleno neste ou em outro curso de Mestrado realizado anteriormente</a:t>
            </a:r>
            <a:endParaRPr lang="pt-BR" noProof="0" dirty="0"/>
          </a:p>
        </p:txBody>
      </p:sp>
      <p:sp>
        <p:nvSpPr>
          <p:cNvPr id="28" name="Text 14"/>
          <p:cNvSpPr/>
          <p:nvPr/>
        </p:nvSpPr>
        <p:spPr>
          <a:xfrm>
            <a:off x="793790" y="7183755"/>
            <a:ext cx="13042821" cy="317540"/>
          </a:xfrm>
          <a:prstGeom prst="rect">
            <a:avLst/>
          </a:prstGeom>
          <a:noFill/>
          <a:ln/>
        </p:spPr>
        <p:txBody>
          <a:bodyPr wrap="none" lIns="0" tIns="0" rIns="0" bIns="0" rtlCol="0" anchor="t"/>
          <a:lstStyle/>
          <a:p>
            <a:pPr marL="0" indent="0" algn="l">
              <a:lnSpc>
                <a:spcPts val="2500"/>
              </a:lnSpc>
              <a:buNone/>
            </a:pPr>
            <a:r>
              <a:rPr lang="pt-BR" sz="1550" noProof="0" dirty="0">
                <a:solidFill>
                  <a:srgbClr val="15213F"/>
                </a:solidFill>
                <a:latin typeface="Roboto" pitchFamily="34" charset="0"/>
                <a:ea typeface="Roboto" pitchFamily="34" charset="-122"/>
                <a:cs typeface="Roboto" pitchFamily="34" charset="-120"/>
              </a:rPr>
              <a:t>Consulte o edital completo para verificar todos os requisitos e documentos específicos para sua modalidade.</a:t>
            </a:r>
            <a:endParaRPr lang="pt-BR" sz="1550" noProof="0" dirty="0"/>
          </a:p>
        </p:txBody>
      </p:sp>
      <p:pic>
        <p:nvPicPr>
          <p:cNvPr id="34" name="Image 1" descr="preencoded.png">
            <a:extLst>
              <a:ext uri="{FF2B5EF4-FFF2-40B4-BE49-F238E27FC236}">
                <a16:creationId xmlns:a16="http://schemas.microsoft.com/office/drawing/2014/main" id="{19C627DF-8D46-A1EF-6C39-928328835989}"/>
              </a:ext>
            </a:extLst>
          </p:cNvPr>
          <p:cNvPicPr>
            <a:picLocks noChangeAspect="1"/>
          </p:cNvPicPr>
          <p:nvPr/>
        </p:nvPicPr>
        <p:blipFill>
          <a:blip r:embed="rId8"/>
          <a:stretch>
            <a:fillRect/>
          </a:stretch>
        </p:blipFill>
        <p:spPr>
          <a:xfrm>
            <a:off x="3214746" y="3010079"/>
            <a:ext cx="256103" cy="320159"/>
          </a:xfrm>
          <a:prstGeom prst="rect">
            <a:avLst/>
          </a:prstGeom>
        </p:spPr>
      </p:pic>
      <p:pic>
        <p:nvPicPr>
          <p:cNvPr id="35" name="Image 2" descr="preencoded.png">
            <a:extLst>
              <a:ext uri="{FF2B5EF4-FFF2-40B4-BE49-F238E27FC236}">
                <a16:creationId xmlns:a16="http://schemas.microsoft.com/office/drawing/2014/main" id="{3F87649C-BEF2-F227-0CCC-E74B9849DBF3}"/>
              </a:ext>
            </a:extLst>
          </p:cNvPr>
          <p:cNvPicPr>
            <a:picLocks noChangeAspect="1"/>
          </p:cNvPicPr>
          <p:nvPr/>
        </p:nvPicPr>
        <p:blipFill>
          <a:blip r:embed="rId9"/>
          <a:stretch>
            <a:fillRect/>
          </a:stretch>
        </p:blipFill>
        <p:spPr>
          <a:xfrm>
            <a:off x="10424754" y="2959745"/>
            <a:ext cx="256103" cy="32015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93884" y="528995"/>
            <a:ext cx="9303901" cy="463987"/>
          </a:xfrm>
          <a:prstGeom prst="rect">
            <a:avLst/>
          </a:prstGeom>
          <a:noFill/>
          <a:ln/>
        </p:spPr>
        <p:txBody>
          <a:bodyPr wrap="none" lIns="0" tIns="0" rIns="0" bIns="0" rtlCol="0" anchor="t"/>
          <a:lstStyle/>
          <a:p>
            <a:pPr marL="0" indent="0" algn="l">
              <a:lnSpc>
                <a:spcPts val="3650"/>
              </a:lnSpc>
              <a:buNone/>
            </a:pPr>
            <a:r>
              <a:rPr lang="pt-BR" sz="2900" noProof="0" dirty="0">
                <a:solidFill>
                  <a:srgbClr val="3257B8"/>
                </a:solidFill>
                <a:latin typeface="Roboto Slab" pitchFamily="34" charset="0"/>
                <a:ea typeface="Roboto Slab" pitchFamily="34" charset="-122"/>
                <a:cs typeface="Roboto Slab" pitchFamily="34" charset="-120"/>
              </a:rPr>
              <a:t>Documentação Completa para Candidatura (Item 11.8)</a:t>
            </a:r>
            <a:endParaRPr lang="pt-BR" sz="2900" noProof="0" dirty="0"/>
          </a:p>
        </p:txBody>
      </p:sp>
      <p:sp>
        <p:nvSpPr>
          <p:cNvPr id="3" name="Text 1"/>
          <p:cNvSpPr/>
          <p:nvPr/>
        </p:nvSpPr>
        <p:spPr>
          <a:xfrm>
            <a:off x="578643" y="1055608"/>
            <a:ext cx="13442633" cy="237530"/>
          </a:xfrm>
          <a:prstGeom prst="rect">
            <a:avLst/>
          </a:prstGeom>
          <a:noFill/>
          <a:ln/>
        </p:spPr>
        <p:txBody>
          <a:bodyPr wrap="none" lIns="0" tIns="0" rIns="0" bIns="0" rtlCol="0" anchor="t"/>
          <a:lstStyle/>
          <a:p>
            <a:pPr marL="0" indent="0" algn="l">
              <a:lnSpc>
                <a:spcPts val="1850"/>
              </a:lnSpc>
              <a:buNone/>
            </a:pPr>
            <a:r>
              <a:rPr lang="pt-BR" noProof="0" dirty="0">
                <a:solidFill>
                  <a:srgbClr val="15213F"/>
                </a:solidFill>
                <a:latin typeface="Roboto" pitchFamily="34" charset="0"/>
                <a:ea typeface="Roboto" pitchFamily="34" charset="-122"/>
                <a:cs typeface="Roboto" pitchFamily="34" charset="-120"/>
              </a:rPr>
              <a:t>Para assegurar sua elegibilidade e sucesso na candidatura ao PEC-PG, é fundamental apresentar todos os documentos </a:t>
            </a:r>
          </a:p>
          <a:p>
            <a:pPr marL="0" indent="0" algn="l">
              <a:lnSpc>
                <a:spcPts val="1850"/>
              </a:lnSpc>
              <a:buNone/>
            </a:pPr>
            <a:r>
              <a:rPr lang="pt-BR" noProof="0" dirty="0">
                <a:solidFill>
                  <a:srgbClr val="15213F"/>
                </a:solidFill>
                <a:latin typeface="Roboto" pitchFamily="34" charset="0"/>
                <a:ea typeface="Roboto" pitchFamily="34" charset="-122"/>
                <a:cs typeface="Roboto" pitchFamily="34" charset="-120"/>
              </a:rPr>
              <a:t>exigidos pelo edital, conforme o item 11.8. Revise cuidadosamente os itens a seguir:</a:t>
            </a:r>
            <a:endParaRPr lang="pt-BR" noProof="0" dirty="0"/>
          </a:p>
        </p:txBody>
      </p:sp>
      <p:sp>
        <p:nvSpPr>
          <p:cNvPr id="4" name="Shape 2"/>
          <p:cNvSpPr/>
          <p:nvPr/>
        </p:nvSpPr>
        <p:spPr>
          <a:xfrm>
            <a:off x="422553" y="1694377"/>
            <a:ext cx="6818353" cy="3108727"/>
          </a:xfrm>
          <a:prstGeom prst="roundRect">
            <a:avLst>
              <a:gd name="adj" fmla="val 817"/>
            </a:avLst>
          </a:prstGeom>
          <a:solidFill>
            <a:srgbClr val="FBFCFE"/>
          </a:solidFill>
          <a:ln w="15240">
            <a:solidFill>
              <a:srgbClr val="CFD2D8"/>
            </a:solidFill>
            <a:prstDash val="solid"/>
          </a:ln>
        </p:spPr>
        <p:txBody>
          <a:bodyPr/>
          <a:lstStyle/>
          <a:p>
            <a:endParaRPr lang="pt-BR" noProof="0" dirty="0"/>
          </a:p>
        </p:txBody>
      </p:sp>
      <p:sp>
        <p:nvSpPr>
          <p:cNvPr id="5" name="Shape 3"/>
          <p:cNvSpPr/>
          <p:nvPr/>
        </p:nvSpPr>
        <p:spPr>
          <a:xfrm>
            <a:off x="438579" y="1709618"/>
            <a:ext cx="6787087" cy="507828"/>
          </a:xfrm>
          <a:prstGeom prst="roundRect">
            <a:avLst>
              <a:gd name="adj" fmla="val 894"/>
            </a:avLst>
          </a:prstGeom>
          <a:solidFill>
            <a:srgbClr val="E9ECF2"/>
          </a:solidFill>
          <a:ln/>
        </p:spPr>
        <p:txBody>
          <a:bodyPr/>
          <a:lstStyle/>
          <a:p>
            <a:endParaRPr lang="pt-BR" noProof="0" dirty="0"/>
          </a:p>
        </p:txBody>
      </p:sp>
      <p:pic>
        <p:nvPicPr>
          <p:cNvPr id="6" name="Image 0" descr="preencoded.png"/>
          <p:cNvPicPr>
            <a:picLocks noChangeAspect="1"/>
          </p:cNvPicPr>
          <p:nvPr/>
        </p:nvPicPr>
        <p:blipFill>
          <a:blip r:embed="rId3"/>
          <a:stretch>
            <a:fillRect/>
          </a:stretch>
        </p:blipFill>
        <p:spPr>
          <a:xfrm>
            <a:off x="3806071" y="1793081"/>
            <a:ext cx="222647" cy="278368"/>
          </a:xfrm>
          <a:prstGeom prst="rect">
            <a:avLst/>
          </a:prstGeom>
        </p:spPr>
      </p:pic>
      <p:sp>
        <p:nvSpPr>
          <p:cNvPr id="7" name="Text 4"/>
          <p:cNvSpPr/>
          <p:nvPr/>
        </p:nvSpPr>
        <p:spPr>
          <a:xfrm>
            <a:off x="757595" y="2303502"/>
            <a:ext cx="2658428" cy="231934"/>
          </a:xfrm>
          <a:prstGeom prst="rect">
            <a:avLst/>
          </a:prstGeom>
          <a:noFill/>
          <a:ln/>
        </p:spPr>
        <p:txBody>
          <a:bodyPr wrap="none" lIns="0" tIns="0" rIns="0" bIns="0" rtlCol="0" anchor="t"/>
          <a:lstStyle/>
          <a:p>
            <a:pPr marL="0" indent="0" algn="l">
              <a:lnSpc>
                <a:spcPts val="1800"/>
              </a:lnSpc>
              <a:buNone/>
            </a:pPr>
            <a:r>
              <a:rPr lang="pt-BR" sz="2000" noProof="0" dirty="0">
                <a:solidFill>
                  <a:srgbClr val="15213F"/>
                </a:solidFill>
                <a:latin typeface="Roboto Slab" pitchFamily="34" charset="0"/>
                <a:ea typeface="Roboto Slab" pitchFamily="34" charset="-122"/>
                <a:cs typeface="Roboto Slab" pitchFamily="34" charset="-120"/>
              </a:rPr>
              <a:t>Identificação e Dados Pessoais</a:t>
            </a:r>
            <a:endParaRPr lang="pt-BR" sz="2000" noProof="0" dirty="0"/>
          </a:p>
        </p:txBody>
      </p:sp>
      <p:sp>
        <p:nvSpPr>
          <p:cNvPr id="9" name="Text 6"/>
          <p:cNvSpPr/>
          <p:nvPr/>
        </p:nvSpPr>
        <p:spPr>
          <a:xfrm>
            <a:off x="757595" y="2823091"/>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Cópia simples do passaporte (páginas de identificação e visto).</a:t>
            </a:r>
            <a:endParaRPr lang="pt-BR" sz="1600" noProof="0" dirty="0"/>
          </a:p>
        </p:txBody>
      </p:sp>
      <p:sp>
        <p:nvSpPr>
          <p:cNvPr id="11" name="Text 8"/>
          <p:cNvSpPr/>
          <p:nvPr/>
        </p:nvSpPr>
        <p:spPr>
          <a:xfrm>
            <a:off x="757595" y="3084911"/>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Declaração de não possuir nacionalidade brasileira.</a:t>
            </a:r>
            <a:endParaRPr lang="pt-BR" sz="1600" noProof="0" dirty="0"/>
          </a:p>
        </p:txBody>
      </p:sp>
      <p:sp>
        <p:nvSpPr>
          <p:cNvPr id="12" name="Text 9"/>
          <p:cNvSpPr/>
          <p:nvPr/>
        </p:nvSpPr>
        <p:spPr>
          <a:xfrm>
            <a:off x="757595" y="3374351"/>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Comprovante de residência no exterior.</a:t>
            </a:r>
            <a:endParaRPr lang="pt-BR" sz="1600" noProof="0" dirty="0"/>
          </a:p>
        </p:txBody>
      </p:sp>
      <p:sp>
        <p:nvSpPr>
          <p:cNvPr id="13" name="Shape 10"/>
          <p:cNvSpPr/>
          <p:nvPr/>
        </p:nvSpPr>
        <p:spPr>
          <a:xfrm>
            <a:off x="7233639" y="1694377"/>
            <a:ext cx="7206261" cy="3019977"/>
          </a:xfrm>
          <a:prstGeom prst="roundRect">
            <a:avLst>
              <a:gd name="adj" fmla="val 817"/>
            </a:avLst>
          </a:prstGeom>
          <a:solidFill>
            <a:srgbClr val="FBFCFE"/>
          </a:solidFill>
          <a:ln w="15240">
            <a:solidFill>
              <a:srgbClr val="CFD2D8"/>
            </a:solidFill>
            <a:prstDash val="solid"/>
          </a:ln>
        </p:spPr>
        <p:txBody>
          <a:bodyPr/>
          <a:lstStyle/>
          <a:p>
            <a:endParaRPr lang="pt-BR" noProof="0" dirty="0"/>
          </a:p>
        </p:txBody>
      </p:sp>
      <p:sp>
        <p:nvSpPr>
          <p:cNvPr id="14" name="Shape 11"/>
          <p:cNvSpPr/>
          <p:nvPr/>
        </p:nvSpPr>
        <p:spPr>
          <a:xfrm>
            <a:off x="7249593" y="1709618"/>
            <a:ext cx="7190307" cy="493330"/>
          </a:xfrm>
          <a:prstGeom prst="roundRect">
            <a:avLst>
              <a:gd name="adj" fmla="val 894"/>
            </a:avLst>
          </a:prstGeom>
          <a:solidFill>
            <a:srgbClr val="E9ECF2"/>
          </a:solidFill>
          <a:ln/>
        </p:spPr>
        <p:txBody>
          <a:bodyPr/>
          <a:lstStyle/>
          <a:p>
            <a:endParaRPr lang="pt-BR" noProof="0" dirty="0"/>
          </a:p>
        </p:txBody>
      </p:sp>
      <p:pic>
        <p:nvPicPr>
          <p:cNvPr id="15" name="Image 1" descr="preencoded.png"/>
          <p:cNvPicPr>
            <a:picLocks noChangeAspect="1"/>
          </p:cNvPicPr>
          <p:nvPr/>
        </p:nvPicPr>
        <p:blipFill>
          <a:blip r:embed="rId4"/>
          <a:stretch>
            <a:fillRect/>
          </a:stretch>
        </p:blipFill>
        <p:spPr>
          <a:xfrm>
            <a:off x="10601563" y="1793081"/>
            <a:ext cx="222647" cy="278368"/>
          </a:xfrm>
          <a:prstGeom prst="rect">
            <a:avLst/>
          </a:prstGeom>
        </p:spPr>
      </p:pic>
      <p:sp>
        <p:nvSpPr>
          <p:cNvPr id="16" name="Text 12"/>
          <p:cNvSpPr/>
          <p:nvPr/>
        </p:nvSpPr>
        <p:spPr>
          <a:xfrm>
            <a:off x="7553087" y="2303502"/>
            <a:ext cx="2883456" cy="231934"/>
          </a:xfrm>
          <a:prstGeom prst="rect">
            <a:avLst/>
          </a:prstGeom>
          <a:noFill/>
          <a:ln/>
        </p:spPr>
        <p:txBody>
          <a:bodyPr wrap="none" lIns="0" tIns="0" rIns="0" bIns="0" rtlCol="0" anchor="t"/>
          <a:lstStyle/>
          <a:p>
            <a:pPr marL="0" indent="0" algn="l">
              <a:lnSpc>
                <a:spcPts val="1800"/>
              </a:lnSpc>
              <a:buNone/>
            </a:pPr>
            <a:r>
              <a:rPr lang="pt-BR" sz="2000" noProof="0" dirty="0">
                <a:solidFill>
                  <a:srgbClr val="15213F"/>
                </a:solidFill>
                <a:latin typeface="Roboto Slab" pitchFamily="34" charset="0"/>
                <a:ea typeface="Roboto Slab" pitchFamily="34" charset="-122"/>
                <a:cs typeface="Roboto Slab" pitchFamily="34" charset="-120"/>
              </a:rPr>
              <a:t>Histórico Acadêmico e Formação</a:t>
            </a:r>
            <a:endParaRPr lang="pt-BR" sz="2000" noProof="0" dirty="0"/>
          </a:p>
        </p:txBody>
      </p:sp>
      <p:sp>
        <p:nvSpPr>
          <p:cNvPr id="17" name="Text 13"/>
          <p:cNvSpPr/>
          <p:nvPr/>
        </p:nvSpPr>
        <p:spPr>
          <a:xfrm>
            <a:off x="7553087" y="2624495"/>
            <a:ext cx="6319718" cy="237530"/>
          </a:xfrm>
          <a:prstGeom prst="rect">
            <a:avLst/>
          </a:prstGeom>
          <a:noFill/>
          <a:ln/>
        </p:spPr>
        <p:txBody>
          <a:bodyPr wrap="none" lIns="0" tIns="0" rIns="0" bIns="0" rtlCol="0" anchor="t"/>
          <a:lstStyle/>
          <a:p>
            <a:pPr algn="l">
              <a:buSzPct val="100000"/>
            </a:pPr>
            <a:r>
              <a:rPr lang="pt-BR" sz="1600" noProof="0" dirty="0">
                <a:solidFill>
                  <a:srgbClr val="15213F"/>
                </a:solidFill>
                <a:latin typeface="Roboto" pitchFamily="34" charset="0"/>
                <a:ea typeface="Roboto" pitchFamily="34" charset="-122"/>
                <a:cs typeface="Roboto" pitchFamily="34" charset="-120"/>
              </a:rPr>
              <a:t>Diploma de graduação (cópia simples e tradução </a:t>
            </a:r>
          </a:p>
          <a:p>
            <a:pPr algn="l">
              <a:buSzPct val="100000"/>
            </a:pPr>
            <a:r>
              <a:rPr lang="pt-BR" sz="1600" noProof="0" dirty="0">
                <a:solidFill>
                  <a:srgbClr val="15213F"/>
                </a:solidFill>
                <a:latin typeface="Roboto" pitchFamily="34" charset="0"/>
                <a:ea typeface="Roboto" pitchFamily="34" charset="-122"/>
                <a:cs typeface="Roboto" pitchFamily="34" charset="-120"/>
              </a:rPr>
              <a:t>juramentada, se não for em  português).</a:t>
            </a:r>
            <a:endParaRPr lang="pt-BR" sz="1600" noProof="0" dirty="0"/>
          </a:p>
        </p:txBody>
      </p:sp>
      <p:sp>
        <p:nvSpPr>
          <p:cNvPr id="18" name="Text 14"/>
          <p:cNvSpPr/>
          <p:nvPr/>
        </p:nvSpPr>
        <p:spPr>
          <a:xfrm>
            <a:off x="7553027" y="3170696"/>
            <a:ext cx="6319718" cy="475059"/>
          </a:xfrm>
          <a:prstGeom prst="rect">
            <a:avLst/>
          </a:prstGeom>
          <a:noFill/>
          <a:ln/>
        </p:spPr>
        <p:txBody>
          <a:bodyPr wrap="square" lIns="0" tIns="0" rIns="0" bIns="0" rtlCol="0" anchor="t"/>
          <a:lstStyle/>
          <a:p>
            <a:pPr algn="l">
              <a:buSzPct val="100000"/>
            </a:pPr>
            <a:r>
              <a:rPr lang="pt-BR" sz="1600" noProof="0" dirty="0">
                <a:solidFill>
                  <a:srgbClr val="15213F"/>
                </a:solidFill>
                <a:latin typeface="Roboto" pitchFamily="34" charset="0"/>
                <a:ea typeface="Roboto" pitchFamily="34" charset="-122"/>
                <a:cs typeface="Roboto" pitchFamily="34" charset="-120"/>
              </a:rPr>
              <a:t>Histórico escolar da graduação (cópia simples e tradução juramentada, se não for em português).</a:t>
            </a:r>
            <a:endParaRPr lang="pt-BR" sz="1600" noProof="0" dirty="0"/>
          </a:p>
        </p:txBody>
      </p:sp>
      <p:sp>
        <p:nvSpPr>
          <p:cNvPr id="19" name="Text 15"/>
          <p:cNvSpPr/>
          <p:nvPr/>
        </p:nvSpPr>
        <p:spPr>
          <a:xfrm>
            <a:off x="7553087" y="3664883"/>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Currículo Lattes atualizado (</a:t>
            </a:r>
            <a:r>
              <a:rPr lang="pt-BR" sz="1600" u="sng" noProof="0" dirty="0">
                <a:solidFill>
                  <a:srgbClr val="3257B8"/>
                </a:solidFill>
                <a:latin typeface="Roboto" pitchFamily="34" charset="0"/>
                <a:ea typeface="Roboto" pitchFamily="34" charset="-122"/>
                <a:cs typeface="Roboto" pitchFamily="34" charset="-120"/>
                <a:hlinkClick r:id="rId5">
                  <a:extLst>
                    <a:ext uri="{A12FA001-AC4F-418D-AE19-62706E023703}">
                      <ahyp:hlinkClr xmlns:ahyp="http://schemas.microsoft.com/office/drawing/2018/hyperlinkcolor" val="tx"/>
                    </a:ext>
                  </a:extLst>
                </a:hlinkClick>
              </a:rPr>
              <a:t>Link para cadastro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20" name="Text 16"/>
          <p:cNvSpPr/>
          <p:nvPr/>
        </p:nvSpPr>
        <p:spPr>
          <a:xfrm>
            <a:off x="7553087" y="3954324"/>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Identificador ORCID (</a:t>
            </a:r>
            <a:r>
              <a:rPr lang="pt-BR" sz="1600" u="sng" noProof="0" dirty="0">
                <a:solidFill>
                  <a:srgbClr val="3257B8"/>
                </a:solidFill>
                <a:latin typeface="Roboto" pitchFamily="34" charset="0"/>
                <a:ea typeface="Roboto" pitchFamily="34" charset="-122"/>
                <a:cs typeface="Roboto" pitchFamily="34" charset="-120"/>
                <a:hlinkClick r:id="rId6">
                  <a:extLst>
                    <a:ext uri="{A12FA001-AC4F-418D-AE19-62706E023703}">
                      <ahyp:hlinkClr xmlns:ahyp="http://schemas.microsoft.com/office/drawing/2018/hyperlinkcolor" val="tx"/>
                    </a:ext>
                  </a:extLst>
                </a:hlinkClick>
              </a:rPr>
              <a:t>Link para cadastro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21" name="Text 17"/>
          <p:cNvSpPr/>
          <p:nvPr/>
        </p:nvSpPr>
        <p:spPr>
          <a:xfrm>
            <a:off x="7553087" y="4288589"/>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Declaração de conclusão de curso equivalente à graduação brasileira.</a:t>
            </a:r>
            <a:endParaRPr lang="pt-BR" sz="1600" noProof="0" dirty="0"/>
          </a:p>
        </p:txBody>
      </p:sp>
      <p:sp>
        <p:nvSpPr>
          <p:cNvPr id="22" name="Shape 18"/>
          <p:cNvSpPr/>
          <p:nvPr/>
        </p:nvSpPr>
        <p:spPr>
          <a:xfrm>
            <a:off x="438150" y="4614324"/>
            <a:ext cx="6802755" cy="2756895"/>
          </a:xfrm>
          <a:prstGeom prst="roundRect">
            <a:avLst>
              <a:gd name="adj" fmla="val 895"/>
            </a:avLst>
          </a:prstGeom>
          <a:solidFill>
            <a:srgbClr val="FBFCFE"/>
          </a:solidFill>
          <a:ln w="15240">
            <a:solidFill>
              <a:srgbClr val="CFD2D8"/>
            </a:solidFill>
            <a:prstDash val="solid"/>
          </a:ln>
        </p:spPr>
        <p:txBody>
          <a:bodyPr/>
          <a:lstStyle/>
          <a:p>
            <a:endParaRPr lang="pt-BR" sz="1600" noProof="0" dirty="0"/>
          </a:p>
        </p:txBody>
      </p:sp>
      <p:sp>
        <p:nvSpPr>
          <p:cNvPr id="23" name="Shape 19"/>
          <p:cNvSpPr/>
          <p:nvPr/>
        </p:nvSpPr>
        <p:spPr>
          <a:xfrm>
            <a:off x="454104" y="4584740"/>
            <a:ext cx="6771561" cy="493330"/>
          </a:xfrm>
          <a:prstGeom prst="roundRect">
            <a:avLst>
              <a:gd name="adj" fmla="val 894"/>
            </a:avLst>
          </a:prstGeom>
          <a:solidFill>
            <a:srgbClr val="E9ECF2"/>
          </a:solidFill>
          <a:ln/>
        </p:spPr>
        <p:txBody>
          <a:bodyPr/>
          <a:lstStyle/>
          <a:p>
            <a:endParaRPr lang="pt-BR" noProof="0" dirty="0"/>
          </a:p>
        </p:txBody>
      </p:sp>
      <p:pic>
        <p:nvPicPr>
          <p:cNvPr id="24" name="Image 2" descr="preencoded.png"/>
          <p:cNvPicPr>
            <a:picLocks noChangeAspect="1"/>
          </p:cNvPicPr>
          <p:nvPr/>
        </p:nvPicPr>
        <p:blipFill>
          <a:blip r:embed="rId7"/>
          <a:stretch>
            <a:fillRect/>
          </a:stretch>
        </p:blipFill>
        <p:spPr>
          <a:xfrm>
            <a:off x="3806071" y="4668203"/>
            <a:ext cx="222647" cy="278368"/>
          </a:xfrm>
          <a:prstGeom prst="rect">
            <a:avLst/>
          </a:prstGeom>
        </p:spPr>
      </p:pic>
      <p:sp>
        <p:nvSpPr>
          <p:cNvPr id="25" name="Text 20"/>
          <p:cNvSpPr/>
          <p:nvPr/>
        </p:nvSpPr>
        <p:spPr>
          <a:xfrm>
            <a:off x="757595" y="5178623"/>
            <a:ext cx="2407801" cy="231934"/>
          </a:xfrm>
          <a:prstGeom prst="rect">
            <a:avLst/>
          </a:prstGeom>
          <a:noFill/>
          <a:ln/>
        </p:spPr>
        <p:txBody>
          <a:bodyPr wrap="none" lIns="0" tIns="0" rIns="0" bIns="0" rtlCol="0" anchor="t"/>
          <a:lstStyle/>
          <a:p>
            <a:pPr marL="0" indent="0" algn="l">
              <a:lnSpc>
                <a:spcPts val="1800"/>
              </a:lnSpc>
              <a:buNone/>
            </a:pPr>
            <a:r>
              <a:rPr lang="pt-BR" sz="2000" noProof="0" dirty="0">
                <a:solidFill>
                  <a:srgbClr val="15213F"/>
                </a:solidFill>
                <a:latin typeface="Roboto Slab" pitchFamily="34" charset="0"/>
                <a:ea typeface="Roboto Slab" pitchFamily="34" charset="-122"/>
                <a:cs typeface="Roboto Slab" pitchFamily="34" charset="-120"/>
              </a:rPr>
              <a:t>Proposta de Estudo e Aceite</a:t>
            </a:r>
            <a:endParaRPr lang="pt-BR" sz="2000" noProof="0" dirty="0"/>
          </a:p>
        </p:txBody>
      </p:sp>
      <p:sp>
        <p:nvSpPr>
          <p:cNvPr id="27" name="Text 22"/>
          <p:cNvSpPr/>
          <p:nvPr/>
        </p:nvSpPr>
        <p:spPr>
          <a:xfrm>
            <a:off x="757595" y="5833881"/>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Projeto de pesquisa, conforme Anexo II do Edital</a:t>
            </a:r>
            <a:endParaRPr lang="pt-BR" sz="1600" noProof="0" dirty="0"/>
          </a:p>
        </p:txBody>
      </p:sp>
      <p:sp>
        <p:nvSpPr>
          <p:cNvPr id="28" name="Text 23"/>
          <p:cNvSpPr/>
          <p:nvPr/>
        </p:nvSpPr>
        <p:spPr>
          <a:xfrm>
            <a:off x="757595" y="6123322"/>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Memorial, conforme anexo III do Edital.</a:t>
            </a:r>
            <a:endParaRPr lang="pt-BR" sz="1600" noProof="0" dirty="0"/>
          </a:p>
        </p:txBody>
      </p:sp>
      <p:sp>
        <p:nvSpPr>
          <p:cNvPr id="29" name="Text 24"/>
          <p:cNvSpPr/>
          <p:nvPr/>
        </p:nvSpPr>
        <p:spPr>
          <a:xfrm>
            <a:off x="757595" y="6412763"/>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Diplomas e histórico, que </a:t>
            </a:r>
            <a:r>
              <a:rPr lang="pt-BR" sz="1600" noProof="0" dirty="0" err="1">
                <a:solidFill>
                  <a:srgbClr val="15213F"/>
                </a:solidFill>
                <a:latin typeface="Roboto" pitchFamily="34" charset="0"/>
                <a:ea typeface="Roboto" pitchFamily="34" charset="-122"/>
                <a:cs typeface="Roboto" pitchFamily="34" charset="-120"/>
              </a:rPr>
              <a:t>viariam</a:t>
            </a:r>
            <a:r>
              <a:rPr lang="pt-BR" sz="1600" noProof="0" dirty="0">
                <a:solidFill>
                  <a:srgbClr val="15213F"/>
                </a:solidFill>
                <a:latin typeface="Roboto" pitchFamily="34" charset="0"/>
                <a:ea typeface="Roboto" pitchFamily="34" charset="-122"/>
                <a:cs typeface="Roboto" pitchFamily="34" charset="-120"/>
              </a:rPr>
              <a:t> conforme a modalidade. </a:t>
            </a:r>
          </a:p>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Verificar nos itens 11.8.1; 11.8.2 e 11.8.3 do Edital.</a:t>
            </a:r>
            <a:endParaRPr lang="pt-BR" sz="1600" noProof="0" dirty="0"/>
          </a:p>
        </p:txBody>
      </p:sp>
      <p:sp>
        <p:nvSpPr>
          <p:cNvPr id="30" name="Shape 25"/>
          <p:cNvSpPr/>
          <p:nvPr/>
        </p:nvSpPr>
        <p:spPr>
          <a:xfrm>
            <a:off x="7233639" y="4569500"/>
            <a:ext cx="7206261" cy="2756895"/>
          </a:xfrm>
          <a:prstGeom prst="roundRect">
            <a:avLst>
              <a:gd name="adj" fmla="val 895"/>
            </a:avLst>
          </a:prstGeom>
          <a:solidFill>
            <a:srgbClr val="FBFCFE"/>
          </a:solidFill>
          <a:ln w="15240">
            <a:solidFill>
              <a:srgbClr val="CFD2D8"/>
            </a:solidFill>
            <a:prstDash val="solid"/>
          </a:ln>
        </p:spPr>
        <p:txBody>
          <a:bodyPr/>
          <a:lstStyle/>
          <a:p>
            <a:endParaRPr lang="pt-BR" sz="1600" noProof="0" dirty="0"/>
          </a:p>
        </p:txBody>
      </p:sp>
      <p:sp>
        <p:nvSpPr>
          <p:cNvPr id="31" name="Shape 26"/>
          <p:cNvSpPr/>
          <p:nvPr/>
        </p:nvSpPr>
        <p:spPr>
          <a:xfrm>
            <a:off x="7249593" y="4584740"/>
            <a:ext cx="7190307" cy="493330"/>
          </a:xfrm>
          <a:prstGeom prst="roundRect">
            <a:avLst>
              <a:gd name="adj" fmla="val 894"/>
            </a:avLst>
          </a:prstGeom>
          <a:solidFill>
            <a:srgbClr val="E9ECF2"/>
          </a:solidFill>
          <a:ln/>
        </p:spPr>
        <p:txBody>
          <a:bodyPr/>
          <a:lstStyle/>
          <a:p>
            <a:endParaRPr lang="pt-BR" noProof="0" dirty="0"/>
          </a:p>
        </p:txBody>
      </p:sp>
      <p:pic>
        <p:nvPicPr>
          <p:cNvPr id="32" name="Image 3" descr="preencoded.png"/>
          <p:cNvPicPr>
            <a:picLocks noChangeAspect="1"/>
          </p:cNvPicPr>
          <p:nvPr/>
        </p:nvPicPr>
        <p:blipFill>
          <a:blip r:embed="rId8"/>
          <a:stretch>
            <a:fillRect/>
          </a:stretch>
        </p:blipFill>
        <p:spPr>
          <a:xfrm>
            <a:off x="10601563" y="4668203"/>
            <a:ext cx="222647" cy="278368"/>
          </a:xfrm>
          <a:prstGeom prst="rect">
            <a:avLst/>
          </a:prstGeom>
        </p:spPr>
      </p:pic>
      <p:sp>
        <p:nvSpPr>
          <p:cNvPr id="33" name="Text 27"/>
          <p:cNvSpPr/>
          <p:nvPr/>
        </p:nvSpPr>
        <p:spPr>
          <a:xfrm>
            <a:off x="7553087" y="5178623"/>
            <a:ext cx="2380178" cy="231934"/>
          </a:xfrm>
          <a:prstGeom prst="rect">
            <a:avLst/>
          </a:prstGeom>
          <a:noFill/>
          <a:ln/>
        </p:spPr>
        <p:txBody>
          <a:bodyPr wrap="none" lIns="0" tIns="0" rIns="0" bIns="0" rtlCol="0" anchor="t"/>
          <a:lstStyle/>
          <a:p>
            <a:pPr marL="0" indent="0" algn="l">
              <a:lnSpc>
                <a:spcPts val="1800"/>
              </a:lnSpc>
              <a:buNone/>
            </a:pPr>
            <a:r>
              <a:rPr lang="pt-BR" sz="2000" noProof="0" dirty="0">
                <a:solidFill>
                  <a:srgbClr val="15213F"/>
                </a:solidFill>
                <a:latin typeface="Roboto Slab" pitchFamily="34" charset="0"/>
                <a:ea typeface="Roboto Slab" pitchFamily="34" charset="-122"/>
                <a:cs typeface="Roboto Slab" pitchFamily="34" charset="-120"/>
              </a:rPr>
              <a:t>Declarações e Elegibilidade</a:t>
            </a:r>
            <a:endParaRPr lang="pt-BR" sz="2000" noProof="0" dirty="0"/>
          </a:p>
        </p:txBody>
      </p:sp>
      <p:sp>
        <p:nvSpPr>
          <p:cNvPr id="34" name="Text 28"/>
          <p:cNvSpPr/>
          <p:nvPr/>
        </p:nvSpPr>
        <p:spPr>
          <a:xfrm>
            <a:off x="7553087" y="5544440"/>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Declaração de que não possui visto permanente no Brasil.</a:t>
            </a:r>
            <a:endParaRPr lang="pt-BR" sz="1600" noProof="0" dirty="0"/>
          </a:p>
        </p:txBody>
      </p:sp>
      <p:sp>
        <p:nvSpPr>
          <p:cNvPr id="35" name="Text 29"/>
          <p:cNvSpPr/>
          <p:nvPr/>
        </p:nvSpPr>
        <p:spPr>
          <a:xfrm>
            <a:off x="7553087" y="5833881"/>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Declaração de que não está em débito com órgãos públicos federais.</a:t>
            </a:r>
            <a:endParaRPr lang="pt-BR" sz="1600" noProof="0" dirty="0"/>
          </a:p>
        </p:txBody>
      </p:sp>
      <p:sp>
        <p:nvSpPr>
          <p:cNvPr id="36" name="Text 30"/>
          <p:cNvSpPr/>
          <p:nvPr/>
        </p:nvSpPr>
        <p:spPr>
          <a:xfrm>
            <a:off x="7553087" y="6123322"/>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Declaração de que não possui título de doutor (para qualquer modalidade).</a:t>
            </a:r>
            <a:endParaRPr lang="pt-BR" sz="1600" noProof="0" dirty="0"/>
          </a:p>
        </p:txBody>
      </p:sp>
      <p:sp>
        <p:nvSpPr>
          <p:cNvPr id="37" name="Text 31"/>
          <p:cNvSpPr/>
          <p:nvPr/>
        </p:nvSpPr>
        <p:spPr>
          <a:xfrm>
            <a:off x="7553087" y="6412763"/>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Declaração de que não está cursando o mesmo nível de estudo no Brasil.</a:t>
            </a:r>
            <a:endParaRPr lang="pt-BR" sz="1600" noProof="0" dirty="0"/>
          </a:p>
        </p:txBody>
      </p:sp>
      <p:sp>
        <p:nvSpPr>
          <p:cNvPr id="38" name="Text 32"/>
          <p:cNvSpPr/>
          <p:nvPr/>
        </p:nvSpPr>
        <p:spPr>
          <a:xfrm>
            <a:off x="7553087" y="6702204"/>
            <a:ext cx="6319718"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Comprovante de proficiência em português (se exigido pela IES).</a:t>
            </a:r>
            <a:endParaRPr lang="pt-BR" sz="1600" noProof="0" dirty="0"/>
          </a:p>
        </p:txBody>
      </p:sp>
      <p:sp>
        <p:nvSpPr>
          <p:cNvPr id="39" name="Text 33"/>
          <p:cNvSpPr/>
          <p:nvPr/>
        </p:nvSpPr>
        <p:spPr>
          <a:xfrm>
            <a:off x="609124" y="7489984"/>
            <a:ext cx="13442633" cy="475059"/>
          </a:xfrm>
          <a:prstGeom prst="rect">
            <a:avLst/>
          </a:prstGeom>
          <a:noFill/>
          <a:ln/>
        </p:spPr>
        <p:txBody>
          <a:bodyPr wrap="square" lIns="0" tIns="0" rIns="0" bIns="0" rtlCol="0" anchor="t"/>
          <a:lstStyle/>
          <a:p>
            <a:pPr marL="0" indent="0" algn="l">
              <a:lnSpc>
                <a:spcPts val="1850"/>
              </a:lnSpc>
              <a:buNone/>
            </a:pPr>
            <a:r>
              <a:rPr lang="pt-BR" noProof="0" dirty="0">
                <a:solidFill>
                  <a:srgbClr val="15213F"/>
                </a:solidFill>
                <a:latin typeface="Roboto" pitchFamily="34" charset="0"/>
                <a:ea typeface="Roboto" pitchFamily="34" charset="-122"/>
                <a:cs typeface="Roboto" pitchFamily="34" charset="-120"/>
              </a:rPr>
              <a:t>Todos os arquivos devem ser enviados em formato PDF, com nomeação clara (ex.: “Passaporte_João.pdf”), sem senha e com tamanho máximo de 5MB. Certifique-se de que todas as informações estejam claras e legíveis.</a:t>
            </a:r>
            <a:endParaRPr lang="pt-BR" noProof="0" dirty="0"/>
          </a:p>
        </p:txBody>
      </p:sp>
      <p:sp>
        <p:nvSpPr>
          <p:cNvPr id="40" name="Text 9">
            <a:extLst>
              <a:ext uri="{FF2B5EF4-FFF2-40B4-BE49-F238E27FC236}">
                <a16:creationId xmlns:a16="http://schemas.microsoft.com/office/drawing/2014/main" id="{2A8CE553-9C4B-7866-9102-35AE97E5506D}"/>
              </a:ext>
            </a:extLst>
          </p:cNvPr>
          <p:cNvSpPr/>
          <p:nvPr/>
        </p:nvSpPr>
        <p:spPr>
          <a:xfrm>
            <a:off x="757595" y="3735110"/>
            <a:ext cx="6319599" cy="237530"/>
          </a:xfrm>
          <a:prstGeom prst="rect">
            <a:avLst/>
          </a:prstGeom>
          <a:noFill/>
          <a:ln/>
        </p:spPr>
        <p:txBody>
          <a:bodyPr wrap="none" lIns="0" tIns="0" rIns="0" bIns="0" rtlCol="0" anchor="t"/>
          <a:lstStyle/>
          <a:p>
            <a:pPr algn="l">
              <a:lnSpc>
                <a:spcPts val="1850"/>
              </a:lnSpc>
              <a:buSzPct val="100000"/>
            </a:pPr>
            <a:r>
              <a:rPr lang="pt-BR" sz="1600" noProof="0" dirty="0">
                <a:solidFill>
                  <a:srgbClr val="15213F"/>
                </a:solidFill>
                <a:latin typeface="Roboto" pitchFamily="34" charset="0"/>
                <a:ea typeface="Roboto" pitchFamily="34" charset="-122"/>
                <a:cs typeface="Roboto" pitchFamily="34" charset="-120"/>
              </a:rPr>
              <a:t>Declaração de vínculo empregatício, quando for o caso;</a:t>
            </a:r>
            <a:endParaRPr lang="pt-BR" sz="1600" noProof="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650915"/>
            <a:ext cx="11886962"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Pré-Seleção Univali: Uma Oportunidade no PEC-PG</a:t>
            </a:r>
            <a:endParaRPr lang="pt-BR" sz="3900" noProof="0" dirty="0"/>
          </a:p>
        </p:txBody>
      </p:sp>
      <p:sp>
        <p:nvSpPr>
          <p:cNvPr id="3" name="Text 1"/>
          <p:cNvSpPr/>
          <p:nvPr/>
        </p:nvSpPr>
        <p:spPr>
          <a:xfrm>
            <a:off x="770930" y="1414820"/>
            <a:ext cx="13042821" cy="635079"/>
          </a:xfrm>
          <a:prstGeom prst="rect">
            <a:avLst/>
          </a:prstGeom>
          <a:noFill/>
          <a:ln/>
        </p:spPr>
        <p:txBody>
          <a:bodyPr wrap="square" lIns="0" tIns="0" rIns="0" bIns="0" rtlCol="0" anchor="t"/>
          <a:lstStyle/>
          <a:p>
            <a:pPr marL="0" indent="0" algn="l">
              <a:lnSpc>
                <a:spcPts val="2500"/>
              </a:lnSpc>
              <a:buNone/>
            </a:pPr>
            <a:r>
              <a:rPr lang="pt-BR" sz="1950" noProof="0" dirty="0">
                <a:solidFill>
                  <a:srgbClr val="15213F"/>
                </a:solidFill>
                <a:latin typeface="Roboto Slab" pitchFamily="34" charset="0"/>
                <a:ea typeface="Roboto Slab" pitchFamily="34" charset="-122"/>
                <a:cs typeface="Roboto Slab" pitchFamily="34" charset="-120"/>
              </a:rPr>
              <a:t>A Univali oferece uma pré-seleção exclusiva para os candidatos ao PEC-PG que desejam realizar mestrado na instituição, agilizando o processo e aumentando suas chances.</a:t>
            </a:r>
          </a:p>
        </p:txBody>
      </p:sp>
      <p:sp>
        <p:nvSpPr>
          <p:cNvPr id="6" name="Text 4"/>
          <p:cNvSpPr/>
          <p:nvPr/>
        </p:nvSpPr>
        <p:spPr>
          <a:xfrm>
            <a:off x="748070" y="2489418"/>
            <a:ext cx="2480905" cy="310158"/>
          </a:xfrm>
          <a:prstGeom prst="rect">
            <a:avLst/>
          </a:prstGeom>
          <a:noFill/>
          <a:ln/>
        </p:spPr>
        <p:txBody>
          <a:bodyPr wrap="none" lIns="0" tIns="0" rIns="0" bIns="0" rtlCol="0" anchor="t"/>
          <a:lstStyle/>
          <a:p>
            <a:pPr marL="0" indent="0" algn="l">
              <a:lnSpc>
                <a:spcPts val="2400"/>
              </a:lnSpc>
              <a:buNone/>
            </a:pPr>
            <a:r>
              <a:rPr lang="pt-BR" sz="2800" noProof="0" dirty="0">
                <a:solidFill>
                  <a:srgbClr val="15213F"/>
                </a:solidFill>
                <a:latin typeface="Roboto Slab" pitchFamily="34" charset="0"/>
                <a:ea typeface="Roboto Slab" pitchFamily="34" charset="-122"/>
                <a:cs typeface="Roboto Slab" pitchFamily="34" charset="-120"/>
              </a:rPr>
              <a:t>Como se Inscrever</a:t>
            </a:r>
            <a:endParaRPr lang="pt-BR" sz="2800" noProof="0" dirty="0"/>
          </a:p>
        </p:txBody>
      </p:sp>
      <p:sp>
        <p:nvSpPr>
          <p:cNvPr id="7" name="Text 5"/>
          <p:cNvSpPr/>
          <p:nvPr/>
        </p:nvSpPr>
        <p:spPr>
          <a:xfrm>
            <a:off x="748070" y="2918637"/>
            <a:ext cx="12004953" cy="677765"/>
          </a:xfrm>
          <a:prstGeom prst="rect">
            <a:avLst/>
          </a:prstGeom>
          <a:noFill/>
          <a:ln/>
        </p:spPr>
        <p:txBody>
          <a:bodyPr wrap="none" lIns="0" tIns="0" rIns="0" bIns="0" rtlCol="0" anchor="t"/>
          <a:lstStyle/>
          <a:p>
            <a:pPr marL="0" indent="0" algn="l">
              <a:lnSpc>
                <a:spcPts val="2500"/>
              </a:lnSpc>
              <a:buNone/>
            </a:pPr>
            <a:r>
              <a:rPr lang="pt-BR" sz="2000" noProof="0" dirty="0">
                <a:solidFill>
                  <a:srgbClr val="15213F"/>
                </a:solidFill>
                <a:latin typeface="Roboto" pitchFamily="34" charset="0"/>
                <a:ea typeface="Roboto" pitchFamily="34" charset="-122"/>
                <a:cs typeface="Roboto" pitchFamily="34" charset="-120"/>
              </a:rPr>
              <a:t>Envie um e-mail para </a:t>
            </a:r>
            <a:r>
              <a:rPr lang="pt-BR" sz="2000" u="sng" noProof="0" dirty="0">
                <a:solidFill>
                  <a:srgbClr val="3257B8"/>
                </a:solidFill>
                <a:latin typeface="Roboto" pitchFamily="34" charset="0"/>
                <a:ea typeface="Roboto" pitchFamily="34" charset="-122"/>
                <a:cs typeface="Roboto" pitchFamily="34" charset="-120"/>
                <a:hlinkClick r:id="rId3">
                  <a:extLst>
                    <a:ext uri="{A12FA001-AC4F-418D-AE19-62706E023703}">
                      <ahyp:hlinkClr xmlns:ahyp="http://schemas.microsoft.com/office/drawing/2018/hyperlinkcolor" val="tx"/>
                    </a:ext>
                  </a:extLst>
                </a:hlinkClick>
              </a:rPr>
              <a:t>jaque@univali.br</a:t>
            </a:r>
            <a:r>
              <a:rPr lang="pt-BR" sz="2000" u="sng" noProof="0" dirty="0">
                <a:solidFill>
                  <a:srgbClr val="3257B8"/>
                </a:solidFill>
                <a:latin typeface="Roboto" pitchFamily="34" charset="0"/>
                <a:ea typeface="Roboto" pitchFamily="34" charset="-122"/>
                <a:cs typeface="Roboto" pitchFamily="34" charset="-120"/>
              </a:rPr>
              <a:t>, </a:t>
            </a:r>
            <a:r>
              <a:rPr lang="pt-BR" sz="2000" noProof="0" dirty="0">
                <a:latin typeface="Roboto" pitchFamily="34" charset="0"/>
                <a:ea typeface="Roboto" pitchFamily="34" charset="-122"/>
                <a:cs typeface="Roboto" pitchFamily="34" charset="-120"/>
              </a:rPr>
              <a:t>com o  assunto “Inscrição PEC-PG - PPGDMT” </a:t>
            </a:r>
          </a:p>
          <a:p>
            <a:pPr marL="0" indent="0" algn="l">
              <a:lnSpc>
                <a:spcPts val="2500"/>
              </a:lnSpc>
              <a:buNone/>
            </a:pPr>
            <a:r>
              <a:rPr lang="pt-BR" sz="2000" noProof="0" dirty="0">
                <a:solidFill>
                  <a:srgbClr val="15213F"/>
                </a:solidFill>
                <a:latin typeface="Roboto" pitchFamily="34" charset="0"/>
                <a:ea typeface="Roboto" pitchFamily="34" charset="-122"/>
                <a:cs typeface="Roboto" pitchFamily="34" charset="-120"/>
              </a:rPr>
              <a:t>até o dia </a:t>
            </a:r>
            <a:r>
              <a:rPr lang="pt-BR" sz="2000" b="1" noProof="0" dirty="0">
                <a:solidFill>
                  <a:srgbClr val="15213F"/>
                </a:solidFill>
                <a:latin typeface="Roboto" pitchFamily="34" charset="0"/>
                <a:ea typeface="Roboto" pitchFamily="34" charset="-122"/>
                <a:cs typeface="Roboto" pitchFamily="34" charset="-120"/>
              </a:rPr>
              <a:t>15 de setembro de 2025, </a:t>
            </a:r>
            <a:r>
              <a:rPr lang="pt-BR" sz="2000" noProof="0" dirty="0">
                <a:solidFill>
                  <a:srgbClr val="15213F"/>
                </a:solidFill>
                <a:latin typeface="Roboto" pitchFamily="34" charset="0"/>
                <a:ea typeface="Roboto" pitchFamily="34" charset="-122"/>
                <a:cs typeface="Roboto" pitchFamily="34" charset="-120"/>
              </a:rPr>
              <a:t>informando</a:t>
            </a:r>
            <a:r>
              <a:rPr lang="pt-BR" sz="2000" b="1" noProof="0" dirty="0">
                <a:solidFill>
                  <a:srgbClr val="15213F"/>
                </a:solidFill>
                <a:latin typeface="Roboto" pitchFamily="34" charset="0"/>
                <a:ea typeface="Roboto" pitchFamily="34" charset="-122"/>
                <a:cs typeface="Roboto" pitchFamily="34" charset="-120"/>
              </a:rPr>
              <a:t>:</a:t>
            </a:r>
            <a:endParaRPr lang="pt-BR" sz="2000" noProof="0" dirty="0"/>
          </a:p>
        </p:txBody>
      </p:sp>
      <p:sp>
        <p:nvSpPr>
          <p:cNvPr id="8" name="Text 6"/>
          <p:cNvSpPr/>
          <p:nvPr/>
        </p:nvSpPr>
        <p:spPr>
          <a:xfrm>
            <a:off x="793790" y="3672781"/>
            <a:ext cx="12004953" cy="317540"/>
          </a:xfrm>
          <a:prstGeom prst="rect">
            <a:avLst/>
          </a:prstGeom>
          <a:noFill/>
          <a:ln/>
        </p:spPr>
        <p:txBody>
          <a:bodyPr wrap="none" lIns="0" tIns="0" rIns="0" bIns="0" rtlCol="0" anchor="t"/>
          <a:lstStyle/>
          <a:p>
            <a:pPr marL="342900" indent="-342900" algn="l">
              <a:lnSpc>
                <a:spcPts val="2500"/>
              </a:lnSpc>
              <a:buSzPct val="100000"/>
              <a:buChar char="•"/>
            </a:pPr>
            <a:r>
              <a:rPr lang="pt-BR" sz="2000" noProof="0" dirty="0">
                <a:solidFill>
                  <a:srgbClr val="15213F"/>
                </a:solidFill>
                <a:latin typeface="Roboto" pitchFamily="34" charset="0"/>
                <a:ea typeface="Roboto" pitchFamily="34" charset="-122"/>
                <a:cs typeface="Roboto" pitchFamily="34" charset="-120"/>
              </a:rPr>
              <a:t>Modalidade de bolsa (Mestrado pleno, Doutorado pleno ou Doutorado Sanduíche)</a:t>
            </a:r>
            <a:endParaRPr lang="pt-BR" sz="2000" noProof="0" dirty="0"/>
          </a:p>
        </p:txBody>
      </p:sp>
      <p:sp>
        <p:nvSpPr>
          <p:cNvPr id="9" name="Text 7"/>
          <p:cNvSpPr/>
          <p:nvPr/>
        </p:nvSpPr>
        <p:spPr>
          <a:xfrm>
            <a:off x="793789" y="4066699"/>
            <a:ext cx="12004953" cy="317540"/>
          </a:xfrm>
          <a:prstGeom prst="rect">
            <a:avLst/>
          </a:prstGeom>
          <a:noFill/>
          <a:ln/>
        </p:spPr>
        <p:txBody>
          <a:bodyPr wrap="none" lIns="0" tIns="0" rIns="0" bIns="0" rtlCol="0" anchor="t"/>
          <a:lstStyle/>
          <a:p>
            <a:pPr marL="342900" indent="-342900">
              <a:lnSpc>
                <a:spcPts val="2500"/>
              </a:lnSpc>
              <a:buSzPct val="100000"/>
              <a:buChar char="•"/>
            </a:pPr>
            <a:r>
              <a:rPr lang="pt-BR" sz="2000" noProof="0" dirty="0">
                <a:solidFill>
                  <a:srgbClr val="15213F"/>
                </a:solidFill>
                <a:latin typeface="Roboto" pitchFamily="34" charset="0"/>
                <a:ea typeface="Roboto" pitchFamily="34" charset="-122"/>
                <a:cs typeface="Roboto" pitchFamily="34" charset="-120"/>
              </a:rPr>
              <a:t>Documentos que comprovem os requisitos do item 9 do Edital 12/2025</a:t>
            </a:r>
            <a:endParaRPr lang="pt-BR" sz="2000" noProof="0" dirty="0"/>
          </a:p>
        </p:txBody>
      </p:sp>
      <p:sp>
        <p:nvSpPr>
          <p:cNvPr id="10" name="Text 8"/>
          <p:cNvSpPr/>
          <p:nvPr/>
        </p:nvSpPr>
        <p:spPr>
          <a:xfrm>
            <a:off x="793790" y="4446687"/>
            <a:ext cx="12004953" cy="317540"/>
          </a:xfrm>
          <a:prstGeom prst="rect">
            <a:avLst/>
          </a:prstGeom>
          <a:noFill/>
          <a:ln/>
        </p:spPr>
        <p:txBody>
          <a:bodyPr wrap="none" lIns="0" tIns="0" rIns="0" bIns="0" rtlCol="0" anchor="t"/>
          <a:lstStyle/>
          <a:p>
            <a:pPr marL="342900" indent="-342900" algn="l">
              <a:lnSpc>
                <a:spcPts val="2500"/>
              </a:lnSpc>
              <a:buSzPct val="100000"/>
              <a:buChar char="•"/>
            </a:pPr>
            <a:r>
              <a:rPr lang="pt-BR" sz="2000" noProof="0" dirty="0">
                <a:solidFill>
                  <a:srgbClr val="15213F"/>
                </a:solidFill>
                <a:latin typeface="Roboto" pitchFamily="34" charset="0"/>
                <a:ea typeface="Roboto" pitchFamily="34" charset="-122"/>
                <a:cs typeface="Roboto" pitchFamily="34" charset="-120"/>
              </a:rPr>
              <a:t>Documentos do item 11.8. do Edital 12/2025.</a:t>
            </a:r>
            <a:endParaRPr lang="pt-BR" sz="2000" noProof="0" dirty="0"/>
          </a:p>
        </p:txBody>
      </p:sp>
      <p:pic>
        <p:nvPicPr>
          <p:cNvPr id="18" name="Picture 2">
            <a:extLst>
              <a:ext uri="{FF2B5EF4-FFF2-40B4-BE49-F238E27FC236}">
                <a16:creationId xmlns:a16="http://schemas.microsoft.com/office/drawing/2014/main" id="{706E7100-2E22-E402-31A7-85B889628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005" y="5501664"/>
            <a:ext cx="2598588" cy="262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137940" y="1"/>
            <a:ext cx="3514964" cy="8229600"/>
          </a:xfrm>
          <a:prstGeom prst="rect">
            <a:avLst/>
          </a:prstGeom>
        </p:spPr>
      </p:pic>
      <p:sp>
        <p:nvSpPr>
          <p:cNvPr id="3" name="Text 0"/>
          <p:cNvSpPr/>
          <p:nvPr/>
        </p:nvSpPr>
        <p:spPr>
          <a:xfrm>
            <a:off x="594955" y="410170"/>
            <a:ext cx="7250073" cy="464701"/>
          </a:xfrm>
          <a:prstGeom prst="rect">
            <a:avLst/>
          </a:prstGeom>
          <a:noFill/>
          <a:ln/>
        </p:spPr>
        <p:txBody>
          <a:bodyPr wrap="none" lIns="0" tIns="0" rIns="0" bIns="0" rtlCol="0" anchor="t"/>
          <a:lstStyle/>
          <a:p>
            <a:pPr marL="0" indent="0" algn="l">
              <a:lnSpc>
                <a:spcPts val="3650"/>
              </a:lnSpc>
              <a:buNone/>
            </a:pPr>
            <a:r>
              <a:rPr lang="pt-BR" sz="3600" noProof="0" dirty="0">
                <a:solidFill>
                  <a:srgbClr val="3257B8"/>
                </a:solidFill>
                <a:latin typeface="Roboto Slab" pitchFamily="34" charset="0"/>
                <a:ea typeface="Roboto Slab" pitchFamily="34" charset="-122"/>
                <a:cs typeface="Roboto Slab" pitchFamily="34" charset="-120"/>
              </a:rPr>
              <a:t>Cronograma: PRÉ-SELEÇÃO UNIVALI</a:t>
            </a:r>
            <a:endParaRPr lang="pt-BR" sz="3600" noProof="0" dirty="0"/>
          </a:p>
        </p:txBody>
      </p:sp>
      <p:sp>
        <p:nvSpPr>
          <p:cNvPr id="5" name="Shape 2"/>
          <p:cNvSpPr/>
          <p:nvPr/>
        </p:nvSpPr>
        <p:spPr>
          <a:xfrm>
            <a:off x="594953" y="1286049"/>
            <a:ext cx="148709" cy="892373"/>
          </a:xfrm>
          <a:prstGeom prst="roundRect">
            <a:avLst>
              <a:gd name="adj" fmla="val 15003"/>
            </a:avLst>
          </a:prstGeom>
          <a:solidFill>
            <a:srgbClr val="E9ECF2"/>
          </a:solidFill>
          <a:ln/>
        </p:spPr>
        <p:txBody>
          <a:bodyPr/>
          <a:lstStyle/>
          <a:p>
            <a:endParaRPr lang="pt-BR" noProof="0" dirty="0"/>
          </a:p>
        </p:txBody>
      </p:sp>
      <p:sp>
        <p:nvSpPr>
          <p:cNvPr id="6" name="Text 3"/>
          <p:cNvSpPr/>
          <p:nvPr/>
        </p:nvSpPr>
        <p:spPr>
          <a:xfrm>
            <a:off x="892371" y="1434758"/>
            <a:ext cx="3514963" cy="232410"/>
          </a:xfrm>
          <a:prstGeom prst="rect">
            <a:avLst/>
          </a:prstGeom>
          <a:noFill/>
          <a:ln/>
        </p:spPr>
        <p:txBody>
          <a:bodyPr wrap="none" lIns="0" tIns="0" rIns="0" bIns="0" rtlCol="0" anchor="t"/>
          <a:lstStyle/>
          <a:p>
            <a:pPr marL="0" indent="0" algn="l">
              <a:lnSpc>
                <a:spcPts val="1800"/>
              </a:lnSpc>
              <a:buNone/>
            </a:pPr>
            <a:r>
              <a:rPr lang="pt-BR" sz="2400" noProof="0" dirty="0">
                <a:solidFill>
                  <a:srgbClr val="15213F"/>
                </a:solidFill>
                <a:latin typeface="Roboto Slab" pitchFamily="34" charset="0"/>
                <a:ea typeface="Roboto Slab" pitchFamily="34" charset="-122"/>
                <a:cs typeface="Roboto Slab" pitchFamily="34" charset="-120"/>
              </a:rPr>
              <a:t>Publicação da lista de vagas pela CAPES</a:t>
            </a:r>
            <a:endParaRPr lang="pt-BR" sz="2400" noProof="0" dirty="0"/>
          </a:p>
        </p:txBody>
      </p:sp>
      <p:sp>
        <p:nvSpPr>
          <p:cNvPr id="7" name="Text 4"/>
          <p:cNvSpPr/>
          <p:nvPr/>
        </p:nvSpPr>
        <p:spPr>
          <a:xfrm>
            <a:off x="892372" y="1756347"/>
            <a:ext cx="9212356" cy="226814"/>
          </a:xfrm>
          <a:prstGeom prst="rect">
            <a:avLst/>
          </a:prstGeom>
          <a:noFill/>
          <a:ln/>
        </p:spPr>
        <p:txBody>
          <a:bodyPr wrap="none" lIns="0" tIns="0" rIns="0" bIns="0" rtlCol="0" anchor="t"/>
          <a:lstStyle/>
          <a:p>
            <a:pPr marL="0" indent="0" algn="just">
              <a:lnSpc>
                <a:spcPts val="1850"/>
              </a:lnSpc>
              <a:buNone/>
            </a:pPr>
            <a:r>
              <a:rPr lang="pt-BR" noProof="0" dirty="0">
                <a:solidFill>
                  <a:srgbClr val="15213F"/>
                </a:solidFill>
                <a:latin typeface="Roboto" pitchFamily="34" charset="0"/>
                <a:ea typeface="Roboto" pitchFamily="34" charset="-122"/>
                <a:cs typeface="Roboto" pitchFamily="34" charset="-120"/>
              </a:rPr>
              <a:t>A CAPES irá publicar a lista de vagas por universidade até </a:t>
            </a:r>
            <a:r>
              <a:rPr lang="pt-BR" b="1" noProof="0" dirty="0">
                <a:solidFill>
                  <a:srgbClr val="15213F"/>
                </a:solidFill>
                <a:latin typeface="Roboto" pitchFamily="34" charset="0"/>
                <a:ea typeface="Roboto" pitchFamily="34" charset="-122"/>
                <a:cs typeface="Roboto" pitchFamily="34" charset="-120"/>
              </a:rPr>
              <a:t>13 de agosto de 2025</a:t>
            </a:r>
            <a:r>
              <a:rPr lang="pt-BR" noProof="0" dirty="0">
                <a:solidFill>
                  <a:srgbClr val="15213F"/>
                </a:solidFill>
                <a:latin typeface="Roboto" pitchFamily="34" charset="0"/>
                <a:ea typeface="Roboto" pitchFamily="34" charset="-122"/>
                <a:cs typeface="Roboto" pitchFamily="34" charset="-120"/>
              </a:rPr>
              <a:t>.</a:t>
            </a:r>
            <a:endParaRPr lang="pt-BR" noProof="0" dirty="0"/>
          </a:p>
        </p:txBody>
      </p:sp>
      <p:sp>
        <p:nvSpPr>
          <p:cNvPr id="8" name="Shape 5"/>
          <p:cNvSpPr/>
          <p:nvPr/>
        </p:nvSpPr>
        <p:spPr>
          <a:xfrm>
            <a:off x="610315" y="2440153"/>
            <a:ext cx="148709" cy="1094780"/>
          </a:xfrm>
          <a:prstGeom prst="roundRect">
            <a:avLst>
              <a:gd name="adj" fmla="val 15003"/>
            </a:avLst>
          </a:prstGeom>
          <a:solidFill>
            <a:srgbClr val="E9ECF2"/>
          </a:solidFill>
          <a:ln/>
        </p:spPr>
        <p:txBody>
          <a:bodyPr/>
          <a:lstStyle/>
          <a:p>
            <a:endParaRPr lang="pt-BR" noProof="0" dirty="0"/>
          </a:p>
        </p:txBody>
      </p:sp>
      <p:sp>
        <p:nvSpPr>
          <p:cNvPr id="9" name="Text 6"/>
          <p:cNvSpPr/>
          <p:nvPr/>
        </p:nvSpPr>
        <p:spPr>
          <a:xfrm>
            <a:off x="907734" y="2588862"/>
            <a:ext cx="1859161" cy="232410"/>
          </a:xfrm>
          <a:prstGeom prst="rect">
            <a:avLst/>
          </a:prstGeom>
          <a:noFill/>
          <a:ln/>
        </p:spPr>
        <p:txBody>
          <a:bodyPr wrap="none" lIns="0" tIns="0" rIns="0" bIns="0" rtlCol="0" anchor="t"/>
          <a:lstStyle/>
          <a:p>
            <a:pPr marL="0" indent="0" algn="l">
              <a:lnSpc>
                <a:spcPts val="1800"/>
              </a:lnSpc>
              <a:buNone/>
            </a:pPr>
            <a:r>
              <a:rPr lang="pt-BR" sz="2400" noProof="0" dirty="0">
                <a:solidFill>
                  <a:srgbClr val="15213F"/>
                </a:solidFill>
                <a:latin typeface="Roboto Slab" pitchFamily="34" charset="0"/>
                <a:ea typeface="Roboto Slab" pitchFamily="34" charset="-122"/>
                <a:cs typeface="Roboto Slab" pitchFamily="34" charset="-120"/>
              </a:rPr>
              <a:t>Período de Inscrição na UNIVALI</a:t>
            </a:r>
            <a:endParaRPr lang="pt-BR" sz="2400" noProof="0" dirty="0"/>
          </a:p>
        </p:txBody>
      </p:sp>
      <p:sp>
        <p:nvSpPr>
          <p:cNvPr id="10" name="Text 7"/>
          <p:cNvSpPr/>
          <p:nvPr/>
        </p:nvSpPr>
        <p:spPr>
          <a:xfrm>
            <a:off x="907734" y="2910450"/>
            <a:ext cx="10081496" cy="453628"/>
          </a:xfrm>
          <a:prstGeom prst="rect">
            <a:avLst/>
          </a:prstGeom>
          <a:noFill/>
          <a:ln/>
        </p:spPr>
        <p:txBody>
          <a:bodyPr wrap="square" lIns="0" tIns="0" rIns="0" bIns="0" rtlCol="0" anchor="t"/>
          <a:lstStyle/>
          <a:p>
            <a:pPr algn="just">
              <a:lnSpc>
                <a:spcPts val="1850"/>
              </a:lnSpc>
            </a:pPr>
            <a:r>
              <a:rPr lang="pt-BR" noProof="0" dirty="0">
                <a:solidFill>
                  <a:srgbClr val="15213F"/>
                </a:solidFill>
                <a:latin typeface="Roboto" pitchFamily="34" charset="0"/>
                <a:ea typeface="Roboto" pitchFamily="34" charset="-122"/>
                <a:cs typeface="Roboto" pitchFamily="34" charset="-120"/>
              </a:rPr>
              <a:t>Os candidatos interessados em aplicar para Univali devem enviar um e-mail para o endereço </a:t>
            </a:r>
            <a:r>
              <a:rPr lang="pt-BR" u="sng" noProof="0" dirty="0">
                <a:solidFill>
                  <a:srgbClr val="3257B8"/>
                </a:solidFill>
                <a:latin typeface="Roboto" pitchFamily="34" charset="0"/>
                <a:ea typeface="Roboto" pitchFamily="34" charset="-122"/>
                <a:cs typeface="Roboto" pitchFamily="34" charset="-120"/>
                <a:hlinkClick r:id="rId4">
                  <a:extLst>
                    <a:ext uri="{A12FA001-AC4F-418D-AE19-62706E023703}">
                      <ahyp:hlinkClr xmlns:ahyp="http://schemas.microsoft.com/office/drawing/2018/hyperlinkcolor" val="tx"/>
                    </a:ext>
                  </a:extLst>
                </a:hlinkClick>
              </a:rPr>
              <a:t>jaque@univali.br</a:t>
            </a:r>
            <a:r>
              <a:rPr lang="pt-BR" noProof="0" dirty="0">
                <a:solidFill>
                  <a:srgbClr val="15213F"/>
                </a:solidFill>
                <a:latin typeface="Roboto" pitchFamily="34" charset="0"/>
                <a:ea typeface="Roboto" pitchFamily="34" charset="-122"/>
                <a:cs typeface="Roboto" pitchFamily="34" charset="-120"/>
              </a:rPr>
              <a:t> com sua proposta de pesquisa e com os documentos que comprovam o preenchimento dos requisitos para bolsa, até o dia </a:t>
            </a:r>
            <a:r>
              <a:rPr lang="pt-BR" b="1" noProof="0" dirty="0">
                <a:solidFill>
                  <a:srgbClr val="FF0000"/>
                </a:solidFill>
                <a:latin typeface="Roboto" pitchFamily="34" charset="0"/>
                <a:ea typeface="Roboto" pitchFamily="34" charset="-122"/>
                <a:cs typeface="Roboto" pitchFamily="34" charset="-120"/>
              </a:rPr>
              <a:t>15 de setembro de 2025</a:t>
            </a:r>
            <a:r>
              <a:rPr lang="pt-BR" noProof="0" dirty="0">
                <a:solidFill>
                  <a:srgbClr val="15213F"/>
                </a:solidFill>
                <a:latin typeface="Roboto" pitchFamily="34" charset="0"/>
                <a:ea typeface="Roboto" pitchFamily="34" charset="-122"/>
                <a:cs typeface="Roboto" pitchFamily="34" charset="-120"/>
              </a:rPr>
              <a:t>.</a:t>
            </a:r>
            <a:endParaRPr lang="pt-BR" noProof="0" dirty="0"/>
          </a:p>
        </p:txBody>
      </p:sp>
      <p:sp>
        <p:nvSpPr>
          <p:cNvPr id="20" name="Shape 17"/>
          <p:cNvSpPr/>
          <p:nvPr/>
        </p:nvSpPr>
        <p:spPr>
          <a:xfrm>
            <a:off x="668773" y="3953490"/>
            <a:ext cx="148709" cy="892373"/>
          </a:xfrm>
          <a:prstGeom prst="roundRect">
            <a:avLst>
              <a:gd name="adj" fmla="val 15003"/>
            </a:avLst>
          </a:prstGeom>
          <a:solidFill>
            <a:srgbClr val="E9ECF2"/>
          </a:solidFill>
          <a:ln/>
        </p:spPr>
        <p:txBody>
          <a:bodyPr/>
          <a:lstStyle/>
          <a:p>
            <a:endParaRPr lang="pt-BR" noProof="0" dirty="0"/>
          </a:p>
        </p:txBody>
      </p:sp>
      <p:sp>
        <p:nvSpPr>
          <p:cNvPr id="21" name="Text 18"/>
          <p:cNvSpPr/>
          <p:nvPr/>
        </p:nvSpPr>
        <p:spPr>
          <a:xfrm>
            <a:off x="966192" y="4102199"/>
            <a:ext cx="1859161" cy="232410"/>
          </a:xfrm>
          <a:prstGeom prst="rect">
            <a:avLst/>
          </a:prstGeom>
          <a:noFill/>
          <a:ln/>
        </p:spPr>
        <p:txBody>
          <a:bodyPr wrap="none" lIns="0" tIns="0" rIns="0" bIns="0" rtlCol="0" anchor="t"/>
          <a:lstStyle/>
          <a:p>
            <a:pPr marL="0" indent="0" algn="l">
              <a:lnSpc>
                <a:spcPts val="1800"/>
              </a:lnSpc>
              <a:buNone/>
            </a:pPr>
            <a:r>
              <a:rPr lang="pt-BR" sz="2400" noProof="0" dirty="0">
                <a:solidFill>
                  <a:srgbClr val="15213F"/>
                </a:solidFill>
                <a:latin typeface="Roboto Slab" pitchFamily="34" charset="0"/>
                <a:ea typeface="Roboto Slab" pitchFamily="34" charset="-122"/>
                <a:cs typeface="Roboto Slab" pitchFamily="34" charset="-120"/>
              </a:rPr>
              <a:t>Inscrição na CAPES</a:t>
            </a:r>
            <a:endParaRPr lang="pt-BR" sz="2400" noProof="0" dirty="0"/>
          </a:p>
        </p:txBody>
      </p:sp>
      <p:sp>
        <p:nvSpPr>
          <p:cNvPr id="22" name="Text 19"/>
          <p:cNvSpPr/>
          <p:nvPr/>
        </p:nvSpPr>
        <p:spPr>
          <a:xfrm>
            <a:off x="966192" y="4423787"/>
            <a:ext cx="10224134" cy="541761"/>
          </a:xfrm>
          <a:prstGeom prst="rect">
            <a:avLst/>
          </a:prstGeom>
          <a:noFill/>
          <a:ln/>
        </p:spPr>
        <p:txBody>
          <a:bodyPr wrap="none" lIns="0" tIns="0" rIns="0" bIns="0" rtlCol="0" anchor="t"/>
          <a:lstStyle/>
          <a:p>
            <a:pPr marL="0" indent="0" algn="just">
              <a:lnSpc>
                <a:spcPts val="1850"/>
              </a:lnSpc>
              <a:buNone/>
            </a:pPr>
            <a:r>
              <a:rPr lang="pt-BR" noProof="0" dirty="0">
                <a:solidFill>
                  <a:srgbClr val="15213F"/>
                </a:solidFill>
                <a:latin typeface="Roboto" pitchFamily="34" charset="0"/>
                <a:ea typeface="Roboto" pitchFamily="34" charset="-122"/>
                <a:cs typeface="Roboto" pitchFamily="34" charset="-120"/>
              </a:rPr>
              <a:t>Conforme o cronograma do Edital 12/2025, os candidatos pré-selecionados</a:t>
            </a:r>
            <a:r>
              <a:rPr lang="pt-BR" b="1" noProof="0" dirty="0">
                <a:solidFill>
                  <a:srgbClr val="15213F"/>
                </a:solidFill>
                <a:latin typeface="Roboto" pitchFamily="34" charset="0"/>
                <a:ea typeface="Roboto" pitchFamily="34" charset="-122"/>
                <a:cs typeface="Roboto" pitchFamily="34" charset="-120"/>
              </a:rPr>
              <a:t> </a:t>
            </a:r>
            <a:r>
              <a:rPr lang="pt-BR" noProof="0" dirty="0">
                <a:solidFill>
                  <a:srgbClr val="15213F"/>
                </a:solidFill>
                <a:latin typeface="Roboto" pitchFamily="34" charset="0"/>
                <a:ea typeface="Roboto" pitchFamily="34" charset="-122"/>
                <a:cs typeface="Roboto" pitchFamily="34" charset="-120"/>
              </a:rPr>
              <a:t>pela Univali </a:t>
            </a:r>
          </a:p>
          <a:p>
            <a:pPr marL="0" indent="0" algn="just">
              <a:lnSpc>
                <a:spcPts val="1850"/>
              </a:lnSpc>
              <a:buNone/>
            </a:pPr>
            <a:r>
              <a:rPr lang="pt-BR" noProof="0" dirty="0">
                <a:solidFill>
                  <a:srgbClr val="15213F"/>
                </a:solidFill>
                <a:latin typeface="Roboto" pitchFamily="34" charset="0"/>
                <a:ea typeface="Roboto" pitchFamily="34" charset="-122"/>
                <a:cs typeface="Roboto" pitchFamily="34" charset="-120"/>
              </a:rPr>
              <a:t>poderão se inscrever no portal da CAPES.</a:t>
            </a:r>
            <a:endParaRPr lang="pt-BR" noProof="0" dirty="0"/>
          </a:p>
        </p:txBody>
      </p:sp>
      <p:pic>
        <p:nvPicPr>
          <p:cNvPr id="1026" name="Picture 2">
            <a:extLst>
              <a:ext uri="{FF2B5EF4-FFF2-40B4-BE49-F238E27FC236}">
                <a16:creationId xmlns:a16="http://schemas.microsoft.com/office/drawing/2014/main" id="{8D661FD8-44AF-CF54-3F6A-3B42633DA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09083" y="236430"/>
            <a:ext cx="2598588" cy="262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3" name="Text 0"/>
          <p:cNvSpPr/>
          <p:nvPr/>
        </p:nvSpPr>
        <p:spPr>
          <a:xfrm>
            <a:off x="793790" y="996672"/>
            <a:ext cx="7556421" cy="1240155"/>
          </a:xfrm>
          <a:prstGeom prst="rect">
            <a:avLst/>
          </a:prstGeom>
          <a:noFill/>
          <a:ln/>
        </p:spPr>
        <p:txBody>
          <a:bodyPr wrap="squar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Como tirar dúvidas e próximos passos</a:t>
            </a:r>
            <a:endParaRPr lang="pt-BR" sz="3900" noProof="0" dirty="0"/>
          </a:p>
        </p:txBody>
      </p:sp>
      <p:sp>
        <p:nvSpPr>
          <p:cNvPr id="4" name="Text 1"/>
          <p:cNvSpPr/>
          <p:nvPr/>
        </p:nvSpPr>
        <p:spPr>
          <a:xfrm>
            <a:off x="793790" y="2534483"/>
            <a:ext cx="12384328" cy="317540"/>
          </a:xfrm>
          <a:prstGeom prst="rect">
            <a:avLst/>
          </a:prstGeom>
          <a:noFill/>
          <a:ln/>
        </p:spPr>
        <p:txBody>
          <a:bodyPr wrap="none" lIns="0" tIns="0" rIns="0" bIns="0" rtlCol="0" anchor="t"/>
          <a:lstStyle/>
          <a:p>
            <a:pPr marL="0" indent="0" algn="l">
              <a:lnSpc>
                <a:spcPts val="2500"/>
              </a:lnSpc>
              <a:buNone/>
            </a:pPr>
            <a:r>
              <a:rPr lang="pt-BR" sz="2000" noProof="0" dirty="0">
                <a:solidFill>
                  <a:srgbClr val="15213F"/>
                </a:solidFill>
                <a:latin typeface="Roboto" pitchFamily="34" charset="0"/>
                <a:ea typeface="Roboto" pitchFamily="34" charset="-122"/>
                <a:cs typeface="Roboto" pitchFamily="34" charset="-120"/>
              </a:rPr>
              <a:t>Para uma candidatura de sucesso, siga estas orientações:</a:t>
            </a:r>
            <a:endParaRPr lang="pt-BR" sz="2000" noProof="0" dirty="0"/>
          </a:p>
        </p:txBody>
      </p:sp>
      <p:sp>
        <p:nvSpPr>
          <p:cNvPr id="5" name="Text 2"/>
          <p:cNvSpPr/>
          <p:nvPr/>
        </p:nvSpPr>
        <p:spPr>
          <a:xfrm>
            <a:off x="793790" y="3075265"/>
            <a:ext cx="12384328" cy="635079"/>
          </a:xfrm>
          <a:prstGeom prst="rect">
            <a:avLst/>
          </a:prstGeom>
          <a:noFill/>
          <a:ln/>
        </p:spPr>
        <p:txBody>
          <a:bodyPr wrap="square" lIns="0" tIns="0" rIns="0" bIns="0" rtlCol="0" anchor="t"/>
          <a:lstStyle/>
          <a:p>
            <a:pPr marL="342900" indent="-342900">
              <a:lnSpc>
                <a:spcPts val="2500"/>
              </a:lnSpc>
              <a:buSzPct val="100000"/>
              <a:buChar char="•"/>
            </a:pPr>
            <a:r>
              <a:rPr lang="pt-BR" sz="2000" b="1" noProof="0" dirty="0">
                <a:solidFill>
                  <a:srgbClr val="15213F"/>
                </a:solidFill>
                <a:latin typeface="Roboto" pitchFamily="34" charset="0"/>
                <a:ea typeface="Roboto" pitchFamily="34" charset="-122"/>
                <a:cs typeface="Roboto" pitchFamily="34" charset="-120"/>
              </a:rPr>
              <a:t>Consulte o Edital:</a:t>
            </a:r>
            <a:r>
              <a:rPr lang="pt-BR" sz="2000" noProof="0" dirty="0">
                <a:solidFill>
                  <a:srgbClr val="15213F"/>
                </a:solidFill>
                <a:latin typeface="Roboto" pitchFamily="34" charset="0"/>
                <a:ea typeface="Roboto" pitchFamily="34" charset="-122"/>
                <a:cs typeface="Roboto" pitchFamily="34" charset="-120"/>
              </a:rPr>
              <a:t> Leia o edital 12/2025 completo no site da CAPES para conhecer todos os detalhes e requisitos. https://www.gov.br/capes/pt-br/acesso-a-informacao/acoes-e-programas/bolsas/bolsas-e-auxilios-internacionais/encontre-aqui/paises/multinacional/programa-de-estudantes-convenio-de-pos-graduacao-pec-pg</a:t>
            </a:r>
            <a:endParaRPr lang="pt-BR" sz="2000" noProof="0" dirty="0"/>
          </a:p>
        </p:txBody>
      </p:sp>
      <p:sp>
        <p:nvSpPr>
          <p:cNvPr id="6" name="Text 3"/>
          <p:cNvSpPr/>
          <p:nvPr/>
        </p:nvSpPr>
        <p:spPr>
          <a:xfrm>
            <a:off x="793790" y="4576528"/>
            <a:ext cx="12384328" cy="635079"/>
          </a:xfrm>
          <a:prstGeom prst="rect">
            <a:avLst/>
          </a:prstGeom>
          <a:noFill/>
          <a:ln/>
        </p:spPr>
        <p:txBody>
          <a:bodyPr wrap="square" lIns="0" tIns="0" rIns="0" bIns="0" rtlCol="0" anchor="t"/>
          <a:lstStyle/>
          <a:p>
            <a:pPr marL="342900" indent="-342900" algn="l">
              <a:lnSpc>
                <a:spcPts val="2500"/>
              </a:lnSpc>
              <a:buSzPct val="100000"/>
              <a:buChar char="•"/>
            </a:pPr>
            <a:r>
              <a:rPr lang="pt-BR" sz="2000" b="1" noProof="0" dirty="0">
                <a:solidFill>
                  <a:srgbClr val="15213F"/>
                </a:solidFill>
                <a:latin typeface="Roboto" pitchFamily="34" charset="0"/>
                <a:ea typeface="Roboto" pitchFamily="34" charset="-122"/>
                <a:cs typeface="Roboto" pitchFamily="34" charset="-120"/>
              </a:rPr>
              <a:t>Prepare a Documentação:</a:t>
            </a:r>
            <a:r>
              <a:rPr lang="pt-BR" sz="2000" noProof="0" dirty="0">
                <a:solidFill>
                  <a:srgbClr val="15213F"/>
                </a:solidFill>
                <a:latin typeface="Roboto" pitchFamily="34" charset="0"/>
                <a:ea typeface="Roboto" pitchFamily="34" charset="-122"/>
                <a:cs typeface="Roboto" pitchFamily="34" charset="-120"/>
              </a:rPr>
              <a:t> Mantenha seu currículo Lattes e ORCID atualizados, pois são essenciais para a inscrição.</a:t>
            </a:r>
            <a:endParaRPr lang="pt-BR" sz="2000" noProof="0" dirty="0"/>
          </a:p>
        </p:txBody>
      </p:sp>
      <p:sp>
        <p:nvSpPr>
          <p:cNvPr id="7" name="Text 4"/>
          <p:cNvSpPr/>
          <p:nvPr/>
        </p:nvSpPr>
        <p:spPr>
          <a:xfrm>
            <a:off x="793790" y="5483625"/>
            <a:ext cx="12384328" cy="635079"/>
          </a:xfrm>
          <a:prstGeom prst="rect">
            <a:avLst/>
          </a:prstGeom>
          <a:noFill/>
          <a:ln/>
        </p:spPr>
        <p:txBody>
          <a:bodyPr wrap="square" lIns="0" tIns="0" rIns="0" bIns="0" rtlCol="0" anchor="t"/>
          <a:lstStyle/>
          <a:p>
            <a:pPr marL="342900" indent="-342900" algn="l">
              <a:lnSpc>
                <a:spcPts val="2500"/>
              </a:lnSpc>
              <a:buSzPct val="100000"/>
              <a:buChar char="•"/>
            </a:pPr>
            <a:r>
              <a:rPr lang="pt-BR" sz="2000" b="1" noProof="0" dirty="0">
                <a:solidFill>
                  <a:srgbClr val="15213F"/>
                </a:solidFill>
                <a:latin typeface="Roboto" pitchFamily="34" charset="0"/>
                <a:ea typeface="Roboto" pitchFamily="34" charset="-122"/>
                <a:cs typeface="Roboto" pitchFamily="34" charset="-120"/>
              </a:rPr>
              <a:t>Atenção aos Prazos:</a:t>
            </a:r>
            <a:r>
              <a:rPr lang="pt-BR" sz="2000" noProof="0" dirty="0">
                <a:solidFill>
                  <a:srgbClr val="15213F"/>
                </a:solidFill>
                <a:latin typeface="Roboto" pitchFamily="34" charset="0"/>
                <a:ea typeface="Roboto" pitchFamily="34" charset="-122"/>
                <a:cs typeface="Roboto" pitchFamily="34" charset="-120"/>
              </a:rPr>
              <a:t> Fique atento aos prazos de inscrição para não perder a oportunidade.</a:t>
            </a:r>
            <a:endParaRPr lang="pt-BR" sz="2000" noProof="0" dirty="0"/>
          </a:p>
        </p:txBody>
      </p:sp>
      <p:sp>
        <p:nvSpPr>
          <p:cNvPr id="8" name="Text 5"/>
          <p:cNvSpPr/>
          <p:nvPr/>
        </p:nvSpPr>
        <p:spPr>
          <a:xfrm>
            <a:off x="793790" y="6074116"/>
            <a:ext cx="12384328" cy="635079"/>
          </a:xfrm>
          <a:prstGeom prst="rect">
            <a:avLst/>
          </a:prstGeom>
          <a:noFill/>
          <a:ln/>
        </p:spPr>
        <p:txBody>
          <a:bodyPr wrap="square" lIns="0" tIns="0" rIns="0" bIns="0" rtlCol="0" anchor="t"/>
          <a:lstStyle/>
          <a:p>
            <a:pPr marL="342900" indent="-342900">
              <a:lnSpc>
                <a:spcPts val="2500"/>
              </a:lnSpc>
              <a:buSzPct val="100000"/>
              <a:buChar char="•"/>
            </a:pPr>
            <a:r>
              <a:rPr lang="pt-BR" sz="2000" b="1" noProof="0" dirty="0">
                <a:solidFill>
                  <a:srgbClr val="15213F"/>
                </a:solidFill>
                <a:latin typeface="Roboto" pitchFamily="34" charset="0"/>
                <a:ea typeface="Roboto" pitchFamily="34" charset="-122"/>
                <a:cs typeface="Roboto" pitchFamily="34" charset="-120"/>
              </a:rPr>
              <a:t>Dúvidas:</a:t>
            </a:r>
            <a:r>
              <a:rPr lang="pt-BR" sz="2000" noProof="0" dirty="0">
                <a:solidFill>
                  <a:srgbClr val="15213F"/>
                </a:solidFill>
                <a:latin typeface="Roboto" pitchFamily="34" charset="0"/>
                <a:ea typeface="Roboto" pitchFamily="34" charset="-122"/>
                <a:cs typeface="Roboto" pitchFamily="34" charset="-120"/>
              </a:rPr>
              <a:t> Eventuais questionamentos quanto ao edital podem ser sanados diretamente com a CAPES no endereço </a:t>
            </a:r>
            <a:r>
              <a:rPr lang="pt-BR" sz="2000" noProof="0" dirty="0">
                <a:solidFill>
                  <a:srgbClr val="15213F"/>
                </a:solidFill>
                <a:latin typeface="Roboto" pitchFamily="34" charset="0"/>
                <a:ea typeface="Roboto" pitchFamily="34" charset="-122"/>
                <a:cs typeface="Roboto" pitchFamily="34" charset="-120"/>
                <a:hlinkClick r:id="rId3"/>
              </a:rPr>
              <a:t>inscricao.pecpg@capes.gov.br</a:t>
            </a:r>
            <a:r>
              <a:rPr lang="pt-BR" sz="2000" noProof="0" dirty="0">
                <a:solidFill>
                  <a:srgbClr val="15213F"/>
                </a:solidFill>
                <a:latin typeface="Roboto" pitchFamily="34" charset="0"/>
                <a:ea typeface="Roboto" pitchFamily="34" charset="-122"/>
                <a:cs typeface="Roboto" pitchFamily="34" charset="-120"/>
              </a:rPr>
              <a:t> e dúvidas quanto a pré-seleção diretamente com a Univali no  endereço </a:t>
            </a:r>
            <a:r>
              <a:rPr lang="pt-BR" sz="2000" noProof="0" dirty="0">
                <a:solidFill>
                  <a:srgbClr val="15213F"/>
                </a:solidFill>
                <a:latin typeface="Roboto" pitchFamily="34" charset="0"/>
                <a:ea typeface="Roboto" pitchFamily="34" charset="-122"/>
                <a:cs typeface="Roboto" pitchFamily="34" charset="-120"/>
                <a:hlinkClick r:id="rId4"/>
              </a:rPr>
              <a:t>jaque@univali.br</a:t>
            </a:r>
            <a:r>
              <a:rPr lang="pt-BR" sz="2000" noProof="0" dirty="0">
                <a:solidFill>
                  <a:srgbClr val="15213F"/>
                </a:solidFill>
                <a:latin typeface="Roboto" pitchFamily="34" charset="0"/>
                <a:ea typeface="Roboto" pitchFamily="34" charset="-122"/>
                <a:cs typeface="Roboto" pitchFamily="34" charset="-120"/>
              </a:rPr>
              <a:t> </a:t>
            </a:r>
            <a:endParaRPr lang="pt-BR" sz="2000" noProof="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935242"/>
            <a:ext cx="4961811"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O que é o PEC-PG?</a:t>
            </a:r>
            <a:endParaRPr lang="pt-BR" sz="3900" noProof="0" dirty="0"/>
          </a:p>
        </p:txBody>
      </p:sp>
      <p:sp>
        <p:nvSpPr>
          <p:cNvPr id="3" name="Shape 1"/>
          <p:cNvSpPr/>
          <p:nvPr/>
        </p:nvSpPr>
        <p:spPr>
          <a:xfrm>
            <a:off x="793790" y="3249811"/>
            <a:ext cx="4215289" cy="3044428"/>
          </a:xfrm>
          <a:prstGeom prst="roundRect">
            <a:avLst>
              <a:gd name="adj" fmla="val 3604"/>
            </a:avLst>
          </a:prstGeom>
          <a:solidFill>
            <a:srgbClr val="FBFCFE"/>
          </a:solidFill>
          <a:ln/>
        </p:spPr>
        <p:txBody>
          <a:bodyPr/>
          <a:lstStyle/>
          <a:p>
            <a:endParaRPr lang="pt-BR" noProof="0" dirty="0"/>
          </a:p>
        </p:txBody>
      </p:sp>
      <p:pic>
        <p:nvPicPr>
          <p:cNvPr id="4" name="Image 0" descr="preencoded.png"/>
          <p:cNvPicPr>
            <a:picLocks noChangeAspect="1"/>
          </p:cNvPicPr>
          <p:nvPr/>
        </p:nvPicPr>
        <p:blipFill>
          <a:blip r:embed="rId3"/>
          <a:stretch>
            <a:fillRect/>
          </a:stretch>
        </p:blipFill>
        <p:spPr>
          <a:xfrm>
            <a:off x="793790" y="3226951"/>
            <a:ext cx="4215289" cy="91440"/>
          </a:xfrm>
          <a:prstGeom prst="rect">
            <a:avLst/>
          </a:prstGeom>
        </p:spPr>
      </p:pic>
      <p:pic>
        <p:nvPicPr>
          <p:cNvPr id="5" name="Image 1" descr="preencoded.png"/>
          <p:cNvPicPr>
            <a:picLocks noChangeAspect="1"/>
          </p:cNvPicPr>
          <p:nvPr/>
        </p:nvPicPr>
        <p:blipFill>
          <a:blip r:embed="rId4"/>
          <a:stretch>
            <a:fillRect/>
          </a:stretch>
        </p:blipFill>
        <p:spPr>
          <a:xfrm>
            <a:off x="2603778" y="2952155"/>
            <a:ext cx="595313" cy="595313"/>
          </a:xfrm>
          <a:prstGeom prst="rect">
            <a:avLst/>
          </a:prstGeom>
        </p:spPr>
      </p:pic>
      <p:pic>
        <p:nvPicPr>
          <p:cNvPr id="6" name="Image 2" descr="preencoded.png"/>
          <p:cNvPicPr>
            <a:picLocks noChangeAspect="1"/>
          </p:cNvPicPr>
          <p:nvPr/>
        </p:nvPicPr>
        <p:blipFill>
          <a:blip r:embed="rId5"/>
          <a:stretch>
            <a:fillRect/>
          </a:stretch>
        </p:blipFill>
        <p:spPr>
          <a:xfrm>
            <a:off x="2782372" y="3100983"/>
            <a:ext cx="238125" cy="297656"/>
          </a:xfrm>
          <a:prstGeom prst="rect">
            <a:avLst/>
          </a:prstGeom>
        </p:spPr>
      </p:pic>
      <p:sp>
        <p:nvSpPr>
          <p:cNvPr id="7" name="Text 2"/>
          <p:cNvSpPr/>
          <p:nvPr/>
        </p:nvSpPr>
        <p:spPr>
          <a:xfrm>
            <a:off x="1015008" y="3745944"/>
            <a:ext cx="3050024"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Coordenação Colaborativa</a:t>
            </a:r>
            <a:endParaRPr lang="pt-BR" sz="2400" noProof="0" dirty="0"/>
          </a:p>
        </p:txBody>
      </p:sp>
      <p:sp>
        <p:nvSpPr>
          <p:cNvPr id="8" name="Text 3"/>
          <p:cNvSpPr/>
          <p:nvPr/>
        </p:nvSpPr>
        <p:spPr>
          <a:xfrm>
            <a:off x="1015008" y="4175165"/>
            <a:ext cx="3772853" cy="1587698"/>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Programa fruto da parceria entre a CAPES, o Ministério das Relações Exteriores (MRE) e o CNPq, unindo esforços para promover a educação e a cooperação internacional.</a:t>
            </a:r>
            <a:endParaRPr lang="pt-BR" noProof="0" dirty="0"/>
          </a:p>
        </p:txBody>
      </p:sp>
      <p:sp>
        <p:nvSpPr>
          <p:cNvPr id="9" name="Shape 4"/>
          <p:cNvSpPr/>
          <p:nvPr/>
        </p:nvSpPr>
        <p:spPr>
          <a:xfrm>
            <a:off x="5207437" y="3249811"/>
            <a:ext cx="4215408" cy="3044428"/>
          </a:xfrm>
          <a:prstGeom prst="roundRect">
            <a:avLst>
              <a:gd name="adj" fmla="val 3604"/>
            </a:avLst>
          </a:prstGeom>
          <a:solidFill>
            <a:srgbClr val="FBFCFE"/>
          </a:solidFill>
          <a:ln/>
        </p:spPr>
        <p:txBody>
          <a:bodyPr/>
          <a:lstStyle/>
          <a:p>
            <a:endParaRPr lang="pt-BR" noProof="0" dirty="0"/>
          </a:p>
        </p:txBody>
      </p:sp>
      <p:pic>
        <p:nvPicPr>
          <p:cNvPr id="10" name="Image 3" descr="preencoded.png"/>
          <p:cNvPicPr>
            <a:picLocks noChangeAspect="1"/>
          </p:cNvPicPr>
          <p:nvPr/>
        </p:nvPicPr>
        <p:blipFill>
          <a:blip r:embed="rId3"/>
          <a:stretch>
            <a:fillRect/>
          </a:stretch>
        </p:blipFill>
        <p:spPr>
          <a:xfrm>
            <a:off x="5207437" y="3226951"/>
            <a:ext cx="4215408" cy="91440"/>
          </a:xfrm>
          <a:prstGeom prst="rect">
            <a:avLst/>
          </a:prstGeom>
        </p:spPr>
      </p:pic>
      <p:pic>
        <p:nvPicPr>
          <p:cNvPr id="11" name="Image 4" descr="preencoded.png"/>
          <p:cNvPicPr>
            <a:picLocks noChangeAspect="1"/>
          </p:cNvPicPr>
          <p:nvPr/>
        </p:nvPicPr>
        <p:blipFill>
          <a:blip r:embed="rId4"/>
          <a:stretch>
            <a:fillRect/>
          </a:stretch>
        </p:blipFill>
        <p:spPr>
          <a:xfrm>
            <a:off x="7017425" y="2952155"/>
            <a:ext cx="595313" cy="595313"/>
          </a:xfrm>
          <a:prstGeom prst="rect">
            <a:avLst/>
          </a:prstGeom>
        </p:spPr>
      </p:pic>
      <p:pic>
        <p:nvPicPr>
          <p:cNvPr id="12" name="Image 5" descr="preencoded.png"/>
          <p:cNvPicPr>
            <a:picLocks noChangeAspect="1"/>
          </p:cNvPicPr>
          <p:nvPr/>
        </p:nvPicPr>
        <p:blipFill>
          <a:blip r:embed="rId6"/>
          <a:stretch>
            <a:fillRect/>
          </a:stretch>
        </p:blipFill>
        <p:spPr>
          <a:xfrm>
            <a:off x="7196018" y="3100983"/>
            <a:ext cx="238125" cy="297656"/>
          </a:xfrm>
          <a:prstGeom prst="rect">
            <a:avLst/>
          </a:prstGeom>
        </p:spPr>
      </p:pic>
      <p:sp>
        <p:nvSpPr>
          <p:cNvPr id="13" name="Text 5"/>
          <p:cNvSpPr/>
          <p:nvPr/>
        </p:nvSpPr>
        <p:spPr>
          <a:xfrm>
            <a:off x="5428655" y="3745944"/>
            <a:ext cx="2701766"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Apoio à Pós-Graduação</a:t>
            </a:r>
            <a:endParaRPr lang="pt-BR" sz="2400" noProof="0" dirty="0"/>
          </a:p>
        </p:txBody>
      </p:sp>
      <p:sp>
        <p:nvSpPr>
          <p:cNvPr id="14" name="Text 6"/>
          <p:cNvSpPr/>
          <p:nvPr/>
        </p:nvSpPr>
        <p:spPr>
          <a:xfrm>
            <a:off x="5428655" y="4175165"/>
            <a:ext cx="3772972" cy="1587698"/>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O principal objetivo é oferecer bolsas de mestrado e doutorado para estudantes estrangeiros em universidades brasileiras, incentivando o desenvolvimento acadêmico.</a:t>
            </a:r>
            <a:endParaRPr lang="pt-BR" noProof="0" dirty="0"/>
          </a:p>
        </p:txBody>
      </p:sp>
      <p:sp>
        <p:nvSpPr>
          <p:cNvPr id="15" name="Shape 7"/>
          <p:cNvSpPr/>
          <p:nvPr/>
        </p:nvSpPr>
        <p:spPr>
          <a:xfrm>
            <a:off x="9621203" y="3249811"/>
            <a:ext cx="4215289" cy="3044428"/>
          </a:xfrm>
          <a:prstGeom prst="roundRect">
            <a:avLst>
              <a:gd name="adj" fmla="val 3604"/>
            </a:avLst>
          </a:prstGeom>
          <a:solidFill>
            <a:srgbClr val="FBFCFE"/>
          </a:solidFill>
          <a:ln/>
        </p:spPr>
        <p:txBody>
          <a:bodyPr/>
          <a:lstStyle/>
          <a:p>
            <a:endParaRPr lang="pt-BR" noProof="0" dirty="0"/>
          </a:p>
        </p:txBody>
      </p:sp>
      <p:pic>
        <p:nvPicPr>
          <p:cNvPr id="16" name="Image 6" descr="preencoded.png"/>
          <p:cNvPicPr>
            <a:picLocks noChangeAspect="1"/>
          </p:cNvPicPr>
          <p:nvPr/>
        </p:nvPicPr>
        <p:blipFill>
          <a:blip r:embed="rId3"/>
          <a:stretch>
            <a:fillRect/>
          </a:stretch>
        </p:blipFill>
        <p:spPr>
          <a:xfrm>
            <a:off x="9621203" y="3226951"/>
            <a:ext cx="4215289" cy="91440"/>
          </a:xfrm>
          <a:prstGeom prst="rect">
            <a:avLst/>
          </a:prstGeom>
        </p:spPr>
      </p:pic>
      <p:pic>
        <p:nvPicPr>
          <p:cNvPr id="17" name="Image 7" descr="preencoded.png"/>
          <p:cNvPicPr>
            <a:picLocks noChangeAspect="1"/>
          </p:cNvPicPr>
          <p:nvPr/>
        </p:nvPicPr>
        <p:blipFill>
          <a:blip r:embed="rId4"/>
          <a:stretch>
            <a:fillRect/>
          </a:stretch>
        </p:blipFill>
        <p:spPr>
          <a:xfrm>
            <a:off x="11431191" y="2952155"/>
            <a:ext cx="595313" cy="595313"/>
          </a:xfrm>
          <a:prstGeom prst="rect">
            <a:avLst/>
          </a:prstGeom>
        </p:spPr>
      </p:pic>
      <p:pic>
        <p:nvPicPr>
          <p:cNvPr id="18" name="Image 8" descr="preencoded.png"/>
          <p:cNvPicPr>
            <a:picLocks noChangeAspect="1"/>
          </p:cNvPicPr>
          <p:nvPr/>
        </p:nvPicPr>
        <p:blipFill>
          <a:blip r:embed="rId7"/>
          <a:stretch>
            <a:fillRect/>
          </a:stretch>
        </p:blipFill>
        <p:spPr>
          <a:xfrm>
            <a:off x="11609784" y="3100983"/>
            <a:ext cx="238125" cy="297656"/>
          </a:xfrm>
          <a:prstGeom prst="rect">
            <a:avLst/>
          </a:prstGeom>
        </p:spPr>
      </p:pic>
      <p:sp>
        <p:nvSpPr>
          <p:cNvPr id="19" name="Text 8"/>
          <p:cNvSpPr/>
          <p:nvPr/>
        </p:nvSpPr>
        <p:spPr>
          <a:xfrm>
            <a:off x="9842421" y="3745944"/>
            <a:ext cx="3772853" cy="620316"/>
          </a:xfrm>
          <a:prstGeom prst="rect">
            <a:avLst/>
          </a:prstGeom>
          <a:noFill/>
          <a:ln/>
        </p:spPr>
        <p:txBody>
          <a:bodyPr wrap="squar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Internacionalização e Diversidade</a:t>
            </a:r>
            <a:endParaRPr lang="pt-BR" sz="2400" noProof="0" dirty="0"/>
          </a:p>
        </p:txBody>
      </p:sp>
      <p:sp>
        <p:nvSpPr>
          <p:cNvPr id="20" name="Text 9"/>
          <p:cNvSpPr/>
          <p:nvPr/>
        </p:nvSpPr>
        <p:spPr>
          <a:xfrm>
            <a:off x="9842421" y="4485323"/>
            <a:ext cx="3772853" cy="1587698"/>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Contribui para a internacionalização da ciência e tecnologia brasileira, além de promover o intercâmbio de conhecimentos e a valorização da diversidade cultural.</a:t>
            </a:r>
            <a:endParaRPr lang="pt-BR"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809036"/>
            <a:ext cx="5859185"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Impacto e Oportunidades</a:t>
            </a:r>
            <a:endParaRPr lang="pt-BR" sz="3900" noProof="0" dirty="0"/>
          </a:p>
        </p:txBody>
      </p:sp>
      <p:pic>
        <p:nvPicPr>
          <p:cNvPr id="3" name="Image 0" descr="preencoded.png"/>
          <p:cNvPicPr>
            <a:picLocks noChangeAspect="1"/>
          </p:cNvPicPr>
          <p:nvPr/>
        </p:nvPicPr>
        <p:blipFill>
          <a:blip r:embed="rId3"/>
          <a:stretch>
            <a:fillRect/>
          </a:stretch>
        </p:blipFill>
        <p:spPr>
          <a:xfrm>
            <a:off x="793790" y="2825948"/>
            <a:ext cx="595313" cy="595313"/>
          </a:xfrm>
          <a:prstGeom prst="rect">
            <a:avLst/>
          </a:prstGeom>
        </p:spPr>
      </p:pic>
      <p:sp>
        <p:nvSpPr>
          <p:cNvPr id="4" name="Text 1"/>
          <p:cNvSpPr/>
          <p:nvPr/>
        </p:nvSpPr>
        <p:spPr>
          <a:xfrm>
            <a:off x="1637109" y="2993350"/>
            <a:ext cx="3148608"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Fortalecimento Acadêmico</a:t>
            </a:r>
            <a:endParaRPr lang="pt-BR" sz="2400" noProof="0" dirty="0"/>
          </a:p>
        </p:txBody>
      </p:sp>
      <p:sp>
        <p:nvSpPr>
          <p:cNvPr id="5" name="Text 2"/>
          <p:cNvSpPr/>
          <p:nvPr/>
        </p:nvSpPr>
        <p:spPr>
          <a:xfrm>
            <a:off x="1637109" y="3422571"/>
            <a:ext cx="5554028" cy="952619"/>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O PEC-PG fortalece a internacionalização das universidades brasileiras, enriquecendo o ambiente acadêmico com diversas perspectivas.</a:t>
            </a:r>
            <a:endParaRPr lang="pt-BR" noProof="0" dirty="0"/>
          </a:p>
        </p:txBody>
      </p:sp>
      <p:pic>
        <p:nvPicPr>
          <p:cNvPr id="6" name="Image 1" descr="preencoded.png"/>
          <p:cNvPicPr>
            <a:picLocks noChangeAspect="1"/>
          </p:cNvPicPr>
          <p:nvPr/>
        </p:nvPicPr>
        <p:blipFill>
          <a:blip r:embed="rId4"/>
          <a:stretch>
            <a:fillRect/>
          </a:stretch>
        </p:blipFill>
        <p:spPr>
          <a:xfrm>
            <a:off x="7439144" y="2825948"/>
            <a:ext cx="595313" cy="595313"/>
          </a:xfrm>
          <a:prstGeom prst="rect">
            <a:avLst/>
          </a:prstGeom>
        </p:spPr>
      </p:pic>
      <p:sp>
        <p:nvSpPr>
          <p:cNvPr id="7" name="Text 3"/>
          <p:cNvSpPr/>
          <p:nvPr/>
        </p:nvSpPr>
        <p:spPr>
          <a:xfrm>
            <a:off x="8282464" y="2993350"/>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Cooperação Global</a:t>
            </a:r>
            <a:endParaRPr lang="pt-BR" sz="2400" noProof="0" dirty="0"/>
          </a:p>
        </p:txBody>
      </p:sp>
      <p:sp>
        <p:nvSpPr>
          <p:cNvPr id="8" name="Text 4"/>
          <p:cNvSpPr/>
          <p:nvPr/>
        </p:nvSpPr>
        <p:spPr>
          <a:xfrm>
            <a:off x="8282464" y="3422571"/>
            <a:ext cx="5554147" cy="635079"/>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Promove a cooperação científica e cultural entre o Brasil e países parceiros, construindo pontes para o futuro.</a:t>
            </a:r>
            <a:endParaRPr lang="pt-BR" noProof="0" dirty="0"/>
          </a:p>
        </p:txBody>
      </p:sp>
      <p:pic>
        <p:nvPicPr>
          <p:cNvPr id="9" name="Image 2" descr="preencoded.png"/>
          <p:cNvPicPr>
            <a:picLocks noChangeAspect="1"/>
          </p:cNvPicPr>
          <p:nvPr/>
        </p:nvPicPr>
        <p:blipFill>
          <a:blip r:embed="rId5"/>
          <a:stretch>
            <a:fillRect/>
          </a:stretch>
        </p:blipFill>
        <p:spPr>
          <a:xfrm>
            <a:off x="793790" y="4871323"/>
            <a:ext cx="595313" cy="595313"/>
          </a:xfrm>
          <a:prstGeom prst="rect">
            <a:avLst/>
          </a:prstGeom>
        </p:spPr>
      </p:pic>
      <p:sp>
        <p:nvSpPr>
          <p:cNvPr id="10" name="Text 5"/>
          <p:cNvSpPr/>
          <p:nvPr/>
        </p:nvSpPr>
        <p:spPr>
          <a:xfrm>
            <a:off x="1637109" y="5038725"/>
            <a:ext cx="3418523"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Desenvolvimento de Talentos</a:t>
            </a:r>
            <a:endParaRPr lang="pt-BR" sz="2400" noProof="0" dirty="0"/>
          </a:p>
        </p:txBody>
      </p:sp>
      <p:sp>
        <p:nvSpPr>
          <p:cNvPr id="11" name="Text 6"/>
          <p:cNvSpPr/>
          <p:nvPr/>
        </p:nvSpPr>
        <p:spPr>
          <a:xfrm>
            <a:off x="1637109" y="5467945"/>
            <a:ext cx="5554028" cy="952619"/>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Capacita estudantes para contribuírem ativamente com o desenvolvimento de seus países de origem, aplicando o conhecimento adquirido no Brasil.</a:t>
            </a:r>
            <a:endParaRPr lang="pt-BR" noProof="0" dirty="0"/>
          </a:p>
        </p:txBody>
      </p:sp>
      <p:pic>
        <p:nvPicPr>
          <p:cNvPr id="12" name="Image 3" descr="preencoded.png"/>
          <p:cNvPicPr>
            <a:picLocks noChangeAspect="1"/>
          </p:cNvPicPr>
          <p:nvPr/>
        </p:nvPicPr>
        <p:blipFill>
          <a:blip r:embed="rId6"/>
          <a:stretch>
            <a:fillRect/>
          </a:stretch>
        </p:blipFill>
        <p:spPr>
          <a:xfrm>
            <a:off x="7439144" y="4871323"/>
            <a:ext cx="595313" cy="595313"/>
          </a:xfrm>
          <a:prstGeom prst="rect">
            <a:avLst/>
          </a:prstGeom>
        </p:spPr>
      </p:pic>
      <p:sp>
        <p:nvSpPr>
          <p:cNvPr id="13" name="Text 7"/>
          <p:cNvSpPr/>
          <p:nvPr/>
        </p:nvSpPr>
        <p:spPr>
          <a:xfrm>
            <a:off x="8282464" y="5038725"/>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Rede Acadêmica</a:t>
            </a:r>
            <a:endParaRPr lang="pt-BR" sz="2400" noProof="0" dirty="0"/>
          </a:p>
        </p:txBody>
      </p:sp>
      <p:sp>
        <p:nvSpPr>
          <p:cNvPr id="14" name="Text 8"/>
          <p:cNvSpPr/>
          <p:nvPr/>
        </p:nvSpPr>
        <p:spPr>
          <a:xfrm>
            <a:off x="8282464" y="5467945"/>
            <a:ext cx="5554147" cy="635079"/>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Com 650 bolsistas em 2025, o programa amplia e fortalece as redes acadêmicas globais, criando conexões duradouras.</a:t>
            </a:r>
            <a:endParaRPr lang="pt-BR" noProof="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32353" y="903208"/>
            <a:ext cx="12267248" cy="572214"/>
          </a:xfrm>
          <a:prstGeom prst="rect">
            <a:avLst/>
          </a:prstGeom>
          <a:noFill/>
          <a:ln/>
        </p:spPr>
        <p:txBody>
          <a:bodyPr wrap="none" lIns="0" tIns="0" rIns="0" bIns="0" rtlCol="0" anchor="t"/>
          <a:lstStyle/>
          <a:p>
            <a:pPr marL="0" indent="0" algn="l">
              <a:lnSpc>
                <a:spcPts val="4500"/>
              </a:lnSpc>
              <a:buNone/>
            </a:pPr>
            <a:r>
              <a:rPr lang="pt-BR" sz="3600" noProof="0" dirty="0">
                <a:solidFill>
                  <a:srgbClr val="3257B8"/>
                </a:solidFill>
                <a:latin typeface="Roboto Slab" pitchFamily="34" charset="0"/>
                <a:ea typeface="Roboto Slab" pitchFamily="34" charset="-122"/>
                <a:cs typeface="Roboto Slab" pitchFamily="34" charset="-120"/>
              </a:rPr>
              <a:t>Itens Financiáveis e Não Financiáveis pela Bolsa PEC-PG</a:t>
            </a:r>
            <a:endParaRPr lang="pt-BR" sz="3600" noProof="0" dirty="0"/>
          </a:p>
        </p:txBody>
      </p:sp>
      <p:sp>
        <p:nvSpPr>
          <p:cNvPr id="3" name="Text 1"/>
          <p:cNvSpPr/>
          <p:nvPr/>
        </p:nvSpPr>
        <p:spPr>
          <a:xfrm>
            <a:off x="739973" y="1577161"/>
            <a:ext cx="13165693" cy="878680"/>
          </a:xfrm>
          <a:prstGeom prst="rect">
            <a:avLst/>
          </a:prstGeom>
          <a:noFill/>
          <a:ln/>
        </p:spPr>
        <p:txBody>
          <a:bodyPr wrap="square" lIns="0" tIns="0" rIns="0" bIns="0" rtlCol="0" anchor="t"/>
          <a:lstStyle/>
          <a:p>
            <a:pPr marL="0" indent="0" algn="just">
              <a:lnSpc>
                <a:spcPts val="2300"/>
              </a:lnSpc>
              <a:buNone/>
            </a:pPr>
            <a:r>
              <a:rPr lang="pt-BR" noProof="0" dirty="0">
                <a:solidFill>
                  <a:srgbClr val="15213F"/>
                </a:solidFill>
                <a:latin typeface="Roboto" pitchFamily="34" charset="0"/>
                <a:ea typeface="Roboto" pitchFamily="34" charset="-122"/>
                <a:cs typeface="Roboto" pitchFamily="34" charset="-120"/>
              </a:rPr>
              <a:t>A bolsa do Programa PEC-PG visa apoiar integralmente o desenvolvimento acadêmico dos estudantes, cobrindo as necessidades essenciais. No entanto, é fundamental compreender quais despesas são diretamente custeadas pela bolsa e quais ficam sob responsabilidade do bolsista.</a:t>
            </a:r>
            <a:endParaRPr lang="pt-BR" noProof="0" dirty="0"/>
          </a:p>
        </p:txBody>
      </p:sp>
      <p:sp>
        <p:nvSpPr>
          <p:cNvPr id="4" name="Text 2"/>
          <p:cNvSpPr/>
          <p:nvPr/>
        </p:nvSpPr>
        <p:spPr>
          <a:xfrm>
            <a:off x="732353" y="2582881"/>
            <a:ext cx="3141107" cy="285988"/>
          </a:xfrm>
          <a:prstGeom prst="rect">
            <a:avLst/>
          </a:prstGeom>
          <a:noFill/>
          <a:ln/>
        </p:spPr>
        <p:txBody>
          <a:bodyPr wrap="none" lIns="0" tIns="0" rIns="0" bIns="0" rtlCol="0" anchor="t"/>
          <a:lstStyle/>
          <a:p>
            <a:pPr marL="0" indent="0" algn="l">
              <a:lnSpc>
                <a:spcPts val="2250"/>
              </a:lnSpc>
              <a:buNone/>
            </a:pPr>
            <a:r>
              <a:rPr lang="pt-BR" sz="2400" noProof="0" dirty="0">
                <a:solidFill>
                  <a:srgbClr val="1F7135"/>
                </a:solidFill>
                <a:latin typeface="Roboto Slab" pitchFamily="34" charset="0"/>
                <a:ea typeface="Roboto Slab" pitchFamily="34" charset="-122"/>
                <a:cs typeface="Roboto Slab" pitchFamily="34" charset="-120"/>
              </a:rPr>
              <a:t>Itens Financiáveis pela Bolsa</a:t>
            </a:r>
            <a:endParaRPr lang="pt-BR" sz="2400" noProof="0" dirty="0"/>
          </a:p>
        </p:txBody>
      </p:sp>
      <p:sp>
        <p:nvSpPr>
          <p:cNvPr id="5" name="Text 3"/>
          <p:cNvSpPr/>
          <p:nvPr/>
        </p:nvSpPr>
        <p:spPr>
          <a:xfrm>
            <a:off x="693717" y="3056453"/>
            <a:ext cx="6359485" cy="585788"/>
          </a:xfrm>
          <a:prstGeom prst="rect">
            <a:avLst/>
          </a:prstGeom>
          <a:noFill/>
          <a:ln/>
        </p:spPr>
        <p:txBody>
          <a:bodyPr wrap="square" lIns="0" tIns="0" rIns="0" bIns="0" rtlCol="0" anchor="t"/>
          <a:lstStyle/>
          <a:p>
            <a:pPr algn="just">
              <a:lnSpc>
                <a:spcPts val="2300"/>
              </a:lnSpc>
              <a:buSzPct val="100000"/>
            </a:pPr>
            <a:r>
              <a:rPr lang="pt-BR" b="1" noProof="0" dirty="0">
                <a:solidFill>
                  <a:srgbClr val="15213F"/>
                </a:solidFill>
                <a:latin typeface="Roboto" pitchFamily="34" charset="0"/>
                <a:ea typeface="Roboto" pitchFamily="34" charset="-122"/>
                <a:cs typeface="Roboto" pitchFamily="34" charset="-120"/>
              </a:rPr>
              <a:t>Bolsa Mensal:</a:t>
            </a:r>
            <a:r>
              <a:rPr lang="pt-BR" noProof="0" dirty="0">
                <a:solidFill>
                  <a:srgbClr val="15213F"/>
                </a:solidFill>
                <a:latin typeface="Roboto" pitchFamily="34" charset="0"/>
                <a:ea typeface="Roboto" pitchFamily="34" charset="-122"/>
                <a:cs typeface="Roboto" pitchFamily="34" charset="-120"/>
              </a:rPr>
              <a:t> Valor destinado ao custeio das despesas básicas de manutenção no Brasil (moradia, alimentação, transporte local).</a:t>
            </a:r>
            <a:endParaRPr lang="pt-BR" noProof="0" dirty="0"/>
          </a:p>
        </p:txBody>
      </p:sp>
      <p:sp>
        <p:nvSpPr>
          <p:cNvPr id="6" name="Text 4"/>
          <p:cNvSpPr/>
          <p:nvPr/>
        </p:nvSpPr>
        <p:spPr>
          <a:xfrm>
            <a:off x="693716" y="3905486"/>
            <a:ext cx="6359485" cy="585788"/>
          </a:xfrm>
          <a:prstGeom prst="rect">
            <a:avLst/>
          </a:prstGeom>
          <a:noFill/>
          <a:ln/>
        </p:spPr>
        <p:txBody>
          <a:bodyPr wrap="square" lIns="0" tIns="0" rIns="0" bIns="0" rtlCol="0" anchor="t"/>
          <a:lstStyle/>
          <a:p>
            <a:pPr algn="just">
              <a:lnSpc>
                <a:spcPts val="2300"/>
              </a:lnSpc>
              <a:buSzPct val="100000"/>
            </a:pPr>
            <a:r>
              <a:rPr lang="pt-BR" b="1" noProof="0" dirty="0">
                <a:solidFill>
                  <a:srgbClr val="15213F"/>
                </a:solidFill>
                <a:latin typeface="Roboto" pitchFamily="34" charset="0"/>
                <a:ea typeface="Roboto" pitchFamily="34" charset="-122"/>
                <a:cs typeface="Roboto" pitchFamily="34" charset="-120"/>
              </a:rPr>
              <a:t>Auxílio Seguro-Saúde:</a:t>
            </a:r>
            <a:r>
              <a:rPr lang="pt-BR" noProof="0" dirty="0">
                <a:solidFill>
                  <a:srgbClr val="15213F"/>
                </a:solidFill>
                <a:latin typeface="Roboto" pitchFamily="34" charset="0"/>
                <a:ea typeface="Roboto" pitchFamily="34" charset="-122"/>
                <a:cs typeface="Roboto" pitchFamily="34" charset="-120"/>
              </a:rPr>
              <a:t> Um valor mensal de R$ 400,00 para auxiliar nos gastos com saúde. </a:t>
            </a:r>
            <a:endParaRPr lang="pt-BR" noProof="0" dirty="0"/>
          </a:p>
        </p:txBody>
      </p:sp>
      <p:sp>
        <p:nvSpPr>
          <p:cNvPr id="7" name="Text 5"/>
          <p:cNvSpPr/>
          <p:nvPr/>
        </p:nvSpPr>
        <p:spPr>
          <a:xfrm>
            <a:off x="693716" y="4555329"/>
            <a:ext cx="6359485" cy="878681"/>
          </a:xfrm>
          <a:prstGeom prst="rect">
            <a:avLst/>
          </a:prstGeom>
          <a:noFill/>
          <a:ln/>
        </p:spPr>
        <p:txBody>
          <a:bodyPr wrap="square" lIns="0" tIns="0" rIns="0" bIns="0" rtlCol="0" anchor="t"/>
          <a:lstStyle/>
          <a:p>
            <a:pPr algn="just">
              <a:lnSpc>
                <a:spcPts val="2300"/>
              </a:lnSpc>
              <a:buSzPct val="100000"/>
            </a:pPr>
            <a:r>
              <a:rPr lang="pt-BR" b="1" noProof="0" dirty="0">
                <a:solidFill>
                  <a:srgbClr val="15213F"/>
                </a:solidFill>
                <a:latin typeface="Roboto" pitchFamily="34" charset="0"/>
                <a:ea typeface="Roboto" pitchFamily="34" charset="-122"/>
                <a:cs typeface="Roboto" pitchFamily="34" charset="-120"/>
              </a:rPr>
              <a:t>Passagem Aérea de Retorno:</a:t>
            </a:r>
            <a:r>
              <a:rPr lang="pt-BR" noProof="0" dirty="0">
                <a:solidFill>
                  <a:srgbClr val="15213F"/>
                </a:solidFill>
                <a:latin typeface="Roboto" pitchFamily="34" charset="0"/>
                <a:ea typeface="Roboto" pitchFamily="34" charset="-122"/>
                <a:cs typeface="Roboto" pitchFamily="34" charset="-120"/>
              </a:rPr>
              <a:t> Ao final do programa, o Ministério das Relações Exteriores (MRE) poderá custear a sua passagem de volta ao país de origem. Para mais informações, consultar o edital.</a:t>
            </a:r>
            <a:endParaRPr lang="pt-BR" noProof="0" dirty="0"/>
          </a:p>
        </p:txBody>
      </p:sp>
      <p:sp>
        <p:nvSpPr>
          <p:cNvPr id="9" name="Text 7"/>
          <p:cNvSpPr/>
          <p:nvPr/>
        </p:nvSpPr>
        <p:spPr>
          <a:xfrm>
            <a:off x="7546181" y="2582881"/>
            <a:ext cx="3627715" cy="285988"/>
          </a:xfrm>
          <a:prstGeom prst="rect">
            <a:avLst/>
          </a:prstGeom>
          <a:noFill/>
          <a:ln/>
        </p:spPr>
        <p:txBody>
          <a:bodyPr wrap="none" lIns="0" tIns="0" rIns="0" bIns="0" rtlCol="0" anchor="t"/>
          <a:lstStyle/>
          <a:p>
            <a:pPr marL="0" indent="0" algn="l">
              <a:lnSpc>
                <a:spcPts val="2250"/>
              </a:lnSpc>
              <a:buNone/>
            </a:pPr>
            <a:r>
              <a:rPr lang="pt-BR" sz="2400" noProof="0" dirty="0">
                <a:solidFill>
                  <a:srgbClr val="910D0D"/>
                </a:solidFill>
                <a:latin typeface="Roboto Slab" pitchFamily="34" charset="0"/>
                <a:ea typeface="Roboto Slab" pitchFamily="34" charset="-122"/>
                <a:cs typeface="Roboto Slab" pitchFamily="34" charset="-120"/>
              </a:rPr>
              <a:t>Itens Não Financiáveis pela Bolsa</a:t>
            </a:r>
            <a:endParaRPr lang="pt-BR" sz="2400" noProof="0" dirty="0"/>
          </a:p>
        </p:txBody>
      </p:sp>
      <p:sp>
        <p:nvSpPr>
          <p:cNvPr id="10" name="Text 8"/>
          <p:cNvSpPr/>
          <p:nvPr/>
        </p:nvSpPr>
        <p:spPr>
          <a:xfrm>
            <a:off x="7507545" y="3056453"/>
            <a:ext cx="6359485" cy="585788"/>
          </a:xfrm>
          <a:prstGeom prst="rect">
            <a:avLst/>
          </a:prstGeom>
          <a:noFill/>
          <a:ln/>
        </p:spPr>
        <p:txBody>
          <a:bodyPr wrap="square" lIns="0" tIns="0" rIns="0" bIns="0" rtlCol="0" anchor="t"/>
          <a:lstStyle/>
          <a:p>
            <a:pPr algn="just">
              <a:lnSpc>
                <a:spcPts val="2300"/>
              </a:lnSpc>
              <a:buSzPct val="100000"/>
            </a:pPr>
            <a:r>
              <a:rPr lang="pt-BR" b="1" noProof="0" dirty="0">
                <a:solidFill>
                  <a:srgbClr val="15213F"/>
                </a:solidFill>
                <a:latin typeface="Roboto" pitchFamily="34" charset="0"/>
                <a:ea typeface="Roboto" pitchFamily="34" charset="-122"/>
                <a:cs typeface="Roboto" pitchFamily="34" charset="-120"/>
              </a:rPr>
              <a:t>Passagens de Ida:</a:t>
            </a:r>
            <a:r>
              <a:rPr lang="pt-BR" noProof="0" dirty="0">
                <a:solidFill>
                  <a:srgbClr val="15213F"/>
                </a:solidFill>
                <a:latin typeface="Roboto" pitchFamily="34" charset="0"/>
                <a:ea typeface="Roboto" pitchFamily="34" charset="-122"/>
                <a:cs typeface="Roboto" pitchFamily="34" charset="-120"/>
              </a:rPr>
              <a:t> O custo da sua viagem do país de origem para o Brasil não é coberto pela bolsa.</a:t>
            </a:r>
            <a:endParaRPr lang="pt-BR" noProof="0" dirty="0"/>
          </a:p>
        </p:txBody>
      </p:sp>
      <p:sp>
        <p:nvSpPr>
          <p:cNvPr id="11" name="Text 9"/>
          <p:cNvSpPr/>
          <p:nvPr/>
        </p:nvSpPr>
        <p:spPr>
          <a:xfrm>
            <a:off x="7507545" y="3721357"/>
            <a:ext cx="6359485" cy="585788"/>
          </a:xfrm>
          <a:prstGeom prst="rect">
            <a:avLst/>
          </a:prstGeom>
          <a:noFill/>
          <a:ln/>
        </p:spPr>
        <p:txBody>
          <a:bodyPr wrap="square" lIns="0" tIns="0" rIns="0" bIns="0" rtlCol="0" anchor="t"/>
          <a:lstStyle/>
          <a:p>
            <a:pPr algn="just">
              <a:lnSpc>
                <a:spcPts val="2300"/>
              </a:lnSpc>
              <a:buSzPct val="100000"/>
            </a:pPr>
            <a:r>
              <a:rPr lang="pt-BR" b="1" noProof="0" dirty="0">
                <a:solidFill>
                  <a:srgbClr val="15213F"/>
                </a:solidFill>
                <a:latin typeface="Roboto" pitchFamily="34" charset="0"/>
                <a:ea typeface="Roboto" pitchFamily="34" charset="-122"/>
                <a:cs typeface="Roboto" pitchFamily="34" charset="-120"/>
              </a:rPr>
              <a:t>Custos adicionais de viagem:</a:t>
            </a:r>
            <a:r>
              <a:rPr lang="pt-BR" noProof="0" dirty="0">
                <a:solidFill>
                  <a:srgbClr val="15213F"/>
                </a:solidFill>
                <a:latin typeface="Roboto" pitchFamily="34" charset="0"/>
                <a:ea typeface="Roboto" pitchFamily="34" charset="-122"/>
                <a:cs typeface="Roboto" pitchFamily="34" charset="-120"/>
              </a:rPr>
              <a:t> custos com conexões, bagagens, taxas, multas, reembolsos ou traslados, além de hospedagem de qualquer natureza, no exterior ou no Brasil, inclusive sob a forma de auxílio instalação;.</a:t>
            </a:r>
            <a:endParaRPr lang="pt-BR" noProof="0" dirty="0"/>
          </a:p>
        </p:txBody>
      </p:sp>
      <p:sp>
        <p:nvSpPr>
          <p:cNvPr id="13" name="Text 11"/>
          <p:cNvSpPr/>
          <p:nvPr/>
        </p:nvSpPr>
        <p:spPr>
          <a:xfrm>
            <a:off x="7507544" y="4994670"/>
            <a:ext cx="6359485" cy="585788"/>
          </a:xfrm>
          <a:prstGeom prst="rect">
            <a:avLst/>
          </a:prstGeom>
          <a:noFill/>
          <a:ln/>
        </p:spPr>
        <p:txBody>
          <a:bodyPr wrap="square" lIns="0" tIns="0" rIns="0" bIns="0" rtlCol="0" anchor="t"/>
          <a:lstStyle/>
          <a:p>
            <a:pPr algn="l">
              <a:lnSpc>
                <a:spcPts val="2300"/>
              </a:lnSpc>
              <a:buSzPct val="100000"/>
            </a:pPr>
            <a:r>
              <a:rPr lang="pt-BR" b="1" noProof="0" dirty="0">
                <a:solidFill>
                  <a:srgbClr val="15213F"/>
                </a:solidFill>
                <a:latin typeface="Roboto" pitchFamily="34" charset="0"/>
                <a:ea typeface="Roboto" pitchFamily="34" charset="-122"/>
                <a:cs typeface="Roboto" pitchFamily="34" charset="-120"/>
              </a:rPr>
              <a:t>Despesas com Dependentes:</a:t>
            </a:r>
            <a:r>
              <a:rPr lang="pt-BR" noProof="0" dirty="0">
                <a:solidFill>
                  <a:srgbClr val="15213F"/>
                </a:solidFill>
                <a:latin typeface="Roboto" pitchFamily="34" charset="0"/>
                <a:ea typeface="Roboto" pitchFamily="34" charset="-122"/>
                <a:cs typeface="Roboto" pitchFamily="34" charset="-120"/>
              </a:rPr>
              <a:t> Caso o estudante traga familiares, as despesas deles (visto, saúde, moradia) não são cobertas pelo programa.</a:t>
            </a:r>
            <a:endParaRPr lang="pt-BR" noProof="0" dirty="0"/>
          </a:p>
        </p:txBody>
      </p:sp>
      <p:sp>
        <p:nvSpPr>
          <p:cNvPr id="14" name="Text 12"/>
          <p:cNvSpPr/>
          <p:nvPr/>
        </p:nvSpPr>
        <p:spPr>
          <a:xfrm>
            <a:off x="7507543" y="5967293"/>
            <a:ext cx="6359485" cy="878681"/>
          </a:xfrm>
          <a:prstGeom prst="rect">
            <a:avLst/>
          </a:prstGeom>
          <a:noFill/>
          <a:ln/>
        </p:spPr>
        <p:txBody>
          <a:bodyPr wrap="square" lIns="0" tIns="0" rIns="0" bIns="0" rtlCol="0" anchor="t"/>
          <a:lstStyle/>
          <a:p>
            <a:pPr algn="just">
              <a:lnSpc>
                <a:spcPts val="2300"/>
              </a:lnSpc>
              <a:buSzPct val="100000"/>
            </a:pPr>
            <a:r>
              <a:rPr lang="pt-BR" b="1" noProof="0" dirty="0">
                <a:solidFill>
                  <a:srgbClr val="15213F"/>
                </a:solidFill>
                <a:latin typeface="Roboto" pitchFamily="34" charset="0"/>
                <a:ea typeface="Roboto" pitchFamily="34" charset="-122"/>
                <a:cs typeface="Roboto" pitchFamily="34" charset="-120"/>
              </a:rPr>
              <a:t>Taxas para a IES brasileira:</a:t>
            </a:r>
            <a:r>
              <a:rPr lang="pt-BR" noProof="0" dirty="0">
                <a:solidFill>
                  <a:srgbClr val="15213F"/>
                </a:solidFill>
                <a:latin typeface="Roboto" pitchFamily="34" charset="0"/>
                <a:ea typeface="Roboto" pitchFamily="34" charset="-122"/>
                <a:cs typeface="Roboto" pitchFamily="34" charset="-120"/>
              </a:rPr>
              <a:t> Qualquer espécie de taxa acadêmica e administrativa, para a IES brasileira, como taxa de matrícula, mensalidade, taxa de emissão de diploma etc., não será coberto.</a:t>
            </a:r>
            <a:endParaRPr lang="pt-BR" noProof="0" dirty="0"/>
          </a:p>
        </p:txBody>
      </p:sp>
      <p:sp>
        <p:nvSpPr>
          <p:cNvPr id="15" name="Text 13"/>
          <p:cNvSpPr/>
          <p:nvPr/>
        </p:nvSpPr>
        <p:spPr>
          <a:xfrm>
            <a:off x="739973" y="7480755"/>
            <a:ext cx="13165693" cy="292894"/>
          </a:xfrm>
          <a:prstGeom prst="rect">
            <a:avLst/>
          </a:prstGeom>
          <a:noFill/>
          <a:ln/>
        </p:spPr>
        <p:txBody>
          <a:bodyPr wrap="none" lIns="0" tIns="0" rIns="0" bIns="0" rtlCol="0" anchor="t"/>
          <a:lstStyle/>
          <a:p>
            <a:pPr marL="0" indent="0" algn="l">
              <a:lnSpc>
                <a:spcPts val="2300"/>
              </a:lnSpc>
              <a:buNone/>
            </a:pPr>
            <a:r>
              <a:rPr lang="pt-BR" noProof="0" dirty="0">
                <a:solidFill>
                  <a:srgbClr val="15213F"/>
                </a:solidFill>
                <a:latin typeface="Roboto" pitchFamily="34" charset="0"/>
                <a:ea typeface="Roboto" pitchFamily="34" charset="-122"/>
                <a:cs typeface="Roboto" pitchFamily="34" charset="-120"/>
              </a:rPr>
              <a:t>É importante planejar-se financeiramente para os itens não financiáveis para garantir uma experiência tranquila no Brasil.</a:t>
            </a:r>
            <a:endParaRPr lang="pt-BR"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730108" y="1219200"/>
            <a:ext cx="3860800" cy="5791200"/>
          </a:xfrm>
          <a:prstGeom prst="rect">
            <a:avLst/>
          </a:prstGeom>
        </p:spPr>
      </p:pic>
      <p:sp>
        <p:nvSpPr>
          <p:cNvPr id="3" name="Text 0"/>
          <p:cNvSpPr/>
          <p:nvPr/>
        </p:nvSpPr>
        <p:spPr>
          <a:xfrm>
            <a:off x="1105492" y="793552"/>
            <a:ext cx="6558320"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Vigência das Bolsas</a:t>
            </a:r>
            <a:endParaRPr lang="pt-BR" sz="3900" noProof="0" dirty="0"/>
          </a:p>
        </p:txBody>
      </p:sp>
      <p:sp>
        <p:nvSpPr>
          <p:cNvPr id="4" name="Text 1"/>
          <p:cNvSpPr/>
          <p:nvPr/>
        </p:nvSpPr>
        <p:spPr>
          <a:xfrm>
            <a:off x="1105493" y="1517810"/>
            <a:ext cx="7556421" cy="635079"/>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O candidato deve ter disponibilidade para estar no Brasil durante todo o período da bolsa. A duração das bolsas de estudo para cada modalidade oferecida pelo Edital CAPES 12/2025 é:</a:t>
            </a:r>
            <a:endParaRPr lang="pt-BR" noProof="0" dirty="0"/>
          </a:p>
        </p:txBody>
      </p:sp>
      <p:sp>
        <p:nvSpPr>
          <p:cNvPr id="11" name="Shape 8"/>
          <p:cNvSpPr/>
          <p:nvPr/>
        </p:nvSpPr>
        <p:spPr>
          <a:xfrm>
            <a:off x="1122082" y="4122088"/>
            <a:ext cx="7556421" cy="1461016"/>
          </a:xfrm>
          <a:prstGeom prst="roundRect">
            <a:avLst>
              <a:gd name="adj" fmla="val 2038"/>
            </a:avLst>
          </a:prstGeom>
          <a:solidFill>
            <a:srgbClr val="E9ECF2"/>
          </a:solidFill>
          <a:ln/>
        </p:spPr>
        <p:txBody>
          <a:bodyPr/>
          <a:lstStyle/>
          <a:p>
            <a:endParaRPr lang="pt-BR" noProof="0" dirty="0"/>
          </a:p>
        </p:txBody>
      </p:sp>
      <p:sp>
        <p:nvSpPr>
          <p:cNvPr id="12" name="Text 9"/>
          <p:cNvSpPr/>
          <p:nvPr/>
        </p:nvSpPr>
        <p:spPr>
          <a:xfrm>
            <a:off x="1320439" y="4320446"/>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Mestrado Pleno</a:t>
            </a:r>
            <a:endParaRPr lang="pt-BR" sz="2400" noProof="0" dirty="0"/>
          </a:p>
        </p:txBody>
      </p:sp>
      <p:sp>
        <p:nvSpPr>
          <p:cNvPr id="13" name="Text 10"/>
          <p:cNvSpPr/>
          <p:nvPr/>
        </p:nvSpPr>
        <p:spPr>
          <a:xfrm>
            <a:off x="1320439" y="4749667"/>
            <a:ext cx="7159704" cy="635079"/>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Já as bolsas de Mestrado Pleno são concedidas por um período de até </a:t>
            </a:r>
            <a:r>
              <a:rPr lang="pt-BR" b="1" noProof="0" dirty="0">
                <a:solidFill>
                  <a:srgbClr val="15213F"/>
                </a:solidFill>
                <a:latin typeface="Roboto" pitchFamily="34" charset="0"/>
                <a:ea typeface="Roboto" pitchFamily="34" charset="-122"/>
                <a:cs typeface="Roboto" pitchFamily="34" charset="-120"/>
              </a:rPr>
              <a:t>24 (vinte e quatro) meses</a:t>
            </a:r>
            <a:r>
              <a:rPr lang="pt-BR" noProof="0" dirty="0">
                <a:solidFill>
                  <a:srgbClr val="15213F"/>
                </a:solidFill>
                <a:latin typeface="Roboto" pitchFamily="34" charset="0"/>
                <a:ea typeface="Roboto" pitchFamily="34" charset="-122"/>
                <a:cs typeface="Roboto" pitchFamily="34" charset="-120"/>
              </a:rPr>
              <a:t>.</a:t>
            </a:r>
            <a:endParaRPr lang="pt-BR"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227296"/>
            <a:ext cx="6753582" cy="620078"/>
          </a:xfrm>
          <a:prstGeom prst="rect">
            <a:avLst/>
          </a:prstGeom>
          <a:noFill/>
          <a:ln/>
        </p:spPr>
        <p:txBody>
          <a:bodyPr wrap="none" lIns="0" tIns="0" rIns="0" bIns="0" rtlCol="0" anchor="t"/>
          <a:lstStyle/>
          <a:p>
            <a:pPr marL="0" indent="0" algn="l">
              <a:lnSpc>
                <a:spcPts val="4850"/>
              </a:lnSpc>
              <a:buNone/>
            </a:pPr>
            <a:r>
              <a:rPr lang="en-US" sz="3900" dirty="0">
                <a:solidFill>
                  <a:srgbClr val="3257B8"/>
                </a:solidFill>
                <a:latin typeface="Roboto Slab" pitchFamily="34" charset="0"/>
                <a:ea typeface="Roboto Slab" pitchFamily="34" charset="-122"/>
                <a:cs typeface="Roboto Slab" pitchFamily="34" charset="-120"/>
              </a:rPr>
              <a:t>Por que estudar na UNIVALI?</a:t>
            </a:r>
            <a:endParaRPr lang="en-US" sz="3900" dirty="0"/>
          </a:p>
        </p:txBody>
      </p:sp>
      <p:pic>
        <p:nvPicPr>
          <p:cNvPr id="3" name="Image 0" descr="preencoded.png"/>
          <p:cNvPicPr>
            <a:picLocks noChangeAspect="1"/>
          </p:cNvPicPr>
          <p:nvPr/>
        </p:nvPicPr>
        <p:blipFill>
          <a:blip r:embed="rId3"/>
          <a:stretch>
            <a:fillRect/>
          </a:stretch>
        </p:blipFill>
        <p:spPr>
          <a:xfrm>
            <a:off x="793790" y="2244209"/>
            <a:ext cx="496133" cy="496133"/>
          </a:xfrm>
          <a:prstGeom prst="rect">
            <a:avLst/>
          </a:prstGeom>
        </p:spPr>
      </p:pic>
      <p:sp>
        <p:nvSpPr>
          <p:cNvPr id="4" name="Text 1"/>
          <p:cNvSpPr/>
          <p:nvPr/>
        </p:nvSpPr>
        <p:spPr>
          <a:xfrm>
            <a:off x="1537930" y="2361962"/>
            <a:ext cx="3090862" cy="310158"/>
          </a:xfrm>
          <a:prstGeom prst="rect">
            <a:avLst/>
          </a:prstGeom>
          <a:noFill/>
          <a:ln/>
        </p:spPr>
        <p:txBody>
          <a:bodyPr wrap="none" lIns="0" tIns="0" rIns="0" bIns="0" rtlCol="0" anchor="t"/>
          <a:lstStyle/>
          <a:p>
            <a:pPr marL="0" indent="0" algn="l">
              <a:lnSpc>
                <a:spcPts val="2400"/>
              </a:lnSpc>
              <a:buNone/>
            </a:pPr>
            <a:r>
              <a:rPr lang="en-US" sz="2400" dirty="0">
                <a:solidFill>
                  <a:srgbClr val="15213F"/>
                </a:solidFill>
                <a:latin typeface="Roboto Slab" pitchFamily="34" charset="0"/>
                <a:ea typeface="Roboto Slab" pitchFamily="34" charset="-122"/>
                <a:cs typeface="Roboto Slab" pitchFamily="34" charset="-120"/>
              </a:rPr>
              <a:t>Reconhecimento Nacional</a:t>
            </a:r>
            <a:endParaRPr lang="en-US" sz="2400" dirty="0"/>
          </a:p>
        </p:txBody>
      </p:sp>
      <p:sp>
        <p:nvSpPr>
          <p:cNvPr id="5" name="Text 2"/>
          <p:cNvSpPr/>
          <p:nvPr/>
        </p:nvSpPr>
        <p:spPr>
          <a:xfrm>
            <a:off x="1537930" y="2791182"/>
            <a:ext cx="3438049" cy="1270159"/>
          </a:xfrm>
          <a:prstGeom prst="rect">
            <a:avLst/>
          </a:prstGeom>
          <a:noFill/>
          <a:ln/>
        </p:spPr>
        <p:txBody>
          <a:bodyPr wrap="square" lIns="0" tIns="0" rIns="0" bIns="0" rtlCol="0" anchor="t"/>
          <a:lstStyle/>
          <a:p>
            <a:pPr marL="0" indent="0" algn="l">
              <a:lnSpc>
                <a:spcPts val="2500"/>
              </a:lnSpc>
              <a:buNone/>
            </a:pPr>
            <a:r>
              <a:rPr lang="en-US" dirty="0">
                <a:solidFill>
                  <a:srgbClr val="15213F"/>
                </a:solidFill>
                <a:latin typeface="Roboto" pitchFamily="34" charset="0"/>
                <a:ea typeface="Roboto" pitchFamily="34" charset="-122"/>
                <a:cs typeface="Roboto" pitchFamily="34" charset="-120"/>
              </a:rPr>
              <a:t>A UNIVALI é uma universidade com cursos de graduação e pós-graduação reconhecidos e bem avaliados pelo Ministério da Educação (MEC).</a:t>
            </a:r>
            <a:endParaRPr lang="en-US" dirty="0"/>
          </a:p>
        </p:txBody>
      </p:sp>
      <p:pic>
        <p:nvPicPr>
          <p:cNvPr id="6" name="Image 1" descr="preencoded.png"/>
          <p:cNvPicPr>
            <a:picLocks noChangeAspect="1"/>
          </p:cNvPicPr>
          <p:nvPr/>
        </p:nvPicPr>
        <p:blipFill>
          <a:blip r:embed="rId4"/>
          <a:stretch>
            <a:fillRect/>
          </a:stretch>
        </p:blipFill>
        <p:spPr>
          <a:xfrm>
            <a:off x="5471993" y="2193369"/>
            <a:ext cx="496133" cy="496133"/>
          </a:xfrm>
          <a:prstGeom prst="rect">
            <a:avLst/>
          </a:prstGeom>
        </p:spPr>
      </p:pic>
      <p:sp>
        <p:nvSpPr>
          <p:cNvPr id="7" name="Text 3"/>
          <p:cNvSpPr/>
          <p:nvPr/>
        </p:nvSpPr>
        <p:spPr>
          <a:xfrm>
            <a:off x="6216134" y="2311122"/>
            <a:ext cx="3438168" cy="620316"/>
          </a:xfrm>
          <a:prstGeom prst="rect">
            <a:avLst/>
          </a:prstGeom>
          <a:noFill/>
          <a:ln/>
        </p:spPr>
        <p:txBody>
          <a:bodyPr wrap="square" lIns="0" tIns="0" rIns="0" bIns="0" rtlCol="0" anchor="t"/>
          <a:lstStyle/>
          <a:p>
            <a:pPr marL="0" indent="0" algn="l">
              <a:lnSpc>
                <a:spcPts val="2400"/>
              </a:lnSpc>
              <a:buNone/>
            </a:pPr>
            <a:r>
              <a:rPr lang="en-US" sz="2400" dirty="0">
                <a:solidFill>
                  <a:srgbClr val="15213F"/>
                </a:solidFill>
                <a:latin typeface="Roboto Slab" pitchFamily="34" charset="0"/>
                <a:ea typeface="Roboto Slab" pitchFamily="34" charset="-122"/>
                <a:cs typeface="Roboto Slab" pitchFamily="34" charset="-120"/>
              </a:rPr>
              <a:t>Excelência na Pós-Graduação</a:t>
            </a:r>
            <a:endParaRPr lang="en-US" sz="2400" dirty="0"/>
          </a:p>
        </p:txBody>
      </p:sp>
      <p:sp>
        <p:nvSpPr>
          <p:cNvPr id="8" name="Text 4"/>
          <p:cNvSpPr/>
          <p:nvPr/>
        </p:nvSpPr>
        <p:spPr>
          <a:xfrm>
            <a:off x="6216134" y="3050500"/>
            <a:ext cx="3438168" cy="1270159"/>
          </a:xfrm>
          <a:prstGeom prst="rect">
            <a:avLst/>
          </a:prstGeom>
          <a:noFill/>
          <a:ln/>
        </p:spPr>
        <p:txBody>
          <a:bodyPr wrap="square" lIns="0" tIns="0" rIns="0" bIns="0" rtlCol="0" anchor="t"/>
          <a:lstStyle/>
          <a:p>
            <a:pPr marL="0" indent="0" algn="l">
              <a:lnSpc>
                <a:spcPts val="2500"/>
              </a:lnSpc>
              <a:buNone/>
            </a:pPr>
            <a:r>
              <a:rPr lang="en-US" dirty="0">
                <a:solidFill>
                  <a:srgbClr val="15213F"/>
                </a:solidFill>
                <a:latin typeface="Roboto" pitchFamily="34" charset="0"/>
                <a:ea typeface="Roboto" pitchFamily="34" charset="-122"/>
                <a:cs typeface="Roboto" pitchFamily="34" charset="-120"/>
              </a:rPr>
              <a:t>Programas de pós-graduação com conceito 6 pela CAPES, um selo de altíssima qualidade e desempenho acadêmicos.</a:t>
            </a:r>
            <a:endParaRPr lang="en-US" dirty="0"/>
          </a:p>
        </p:txBody>
      </p:sp>
      <p:pic>
        <p:nvPicPr>
          <p:cNvPr id="9" name="Image 2" descr="preencoded.png"/>
          <p:cNvPicPr>
            <a:picLocks noChangeAspect="1"/>
          </p:cNvPicPr>
          <p:nvPr/>
        </p:nvPicPr>
        <p:blipFill>
          <a:blip r:embed="rId5"/>
          <a:stretch>
            <a:fillRect/>
          </a:stretch>
        </p:blipFill>
        <p:spPr>
          <a:xfrm>
            <a:off x="9778306" y="2244209"/>
            <a:ext cx="496133" cy="496133"/>
          </a:xfrm>
          <a:prstGeom prst="rect">
            <a:avLst/>
          </a:prstGeom>
        </p:spPr>
      </p:pic>
      <p:sp>
        <p:nvSpPr>
          <p:cNvPr id="10" name="Text 5"/>
          <p:cNvSpPr/>
          <p:nvPr/>
        </p:nvSpPr>
        <p:spPr>
          <a:xfrm>
            <a:off x="10398443" y="2361962"/>
            <a:ext cx="2764750" cy="310158"/>
          </a:xfrm>
          <a:prstGeom prst="rect">
            <a:avLst/>
          </a:prstGeom>
          <a:noFill/>
          <a:ln/>
        </p:spPr>
        <p:txBody>
          <a:bodyPr wrap="none" lIns="0" tIns="0" rIns="0" bIns="0" rtlCol="0" anchor="t"/>
          <a:lstStyle/>
          <a:p>
            <a:pPr marL="0" indent="0" algn="l">
              <a:lnSpc>
                <a:spcPts val="2400"/>
              </a:lnSpc>
              <a:buNone/>
            </a:pPr>
            <a:r>
              <a:rPr lang="en-US" sz="2400" dirty="0">
                <a:solidFill>
                  <a:srgbClr val="15213F"/>
                </a:solidFill>
                <a:latin typeface="Roboto Slab" pitchFamily="34" charset="0"/>
                <a:ea typeface="Roboto Slab" pitchFamily="34" charset="-122"/>
                <a:cs typeface="Roboto Slab" pitchFamily="34" charset="-120"/>
              </a:rPr>
              <a:t>Localização Estratégica</a:t>
            </a:r>
            <a:endParaRPr lang="en-US" sz="2400" dirty="0"/>
          </a:p>
        </p:txBody>
      </p:sp>
      <p:sp>
        <p:nvSpPr>
          <p:cNvPr id="11" name="Text 6"/>
          <p:cNvSpPr/>
          <p:nvPr/>
        </p:nvSpPr>
        <p:spPr>
          <a:xfrm>
            <a:off x="10398443" y="2791182"/>
            <a:ext cx="3438168" cy="1270159"/>
          </a:xfrm>
          <a:prstGeom prst="rect">
            <a:avLst/>
          </a:prstGeom>
          <a:noFill/>
          <a:ln/>
        </p:spPr>
        <p:txBody>
          <a:bodyPr wrap="square" lIns="0" tIns="0" rIns="0" bIns="0" rtlCol="0" anchor="t"/>
          <a:lstStyle/>
          <a:p>
            <a:pPr marL="0" indent="0" algn="l">
              <a:lnSpc>
                <a:spcPts val="2500"/>
              </a:lnSpc>
              <a:buNone/>
            </a:pPr>
            <a:r>
              <a:rPr lang="en-US" dirty="0">
                <a:solidFill>
                  <a:srgbClr val="15213F"/>
                </a:solidFill>
                <a:latin typeface="Roboto" pitchFamily="34" charset="0"/>
                <a:ea typeface="Roboto" pitchFamily="34" charset="-122"/>
                <a:cs typeface="Roboto" pitchFamily="34" charset="-120"/>
              </a:rPr>
              <a:t>Situada em Santa Catarina, a UNIVALI oferece um ambiente de estudo privilegiado, com belas paisagens e qualidade de vida.</a:t>
            </a:r>
            <a:endParaRPr lang="en-US" dirty="0"/>
          </a:p>
        </p:txBody>
      </p:sp>
      <p:pic>
        <p:nvPicPr>
          <p:cNvPr id="12" name="Image 3" descr="preencoded.png"/>
          <p:cNvPicPr>
            <a:picLocks noChangeAspect="1"/>
          </p:cNvPicPr>
          <p:nvPr/>
        </p:nvPicPr>
        <p:blipFill>
          <a:blip r:embed="rId6"/>
          <a:stretch>
            <a:fillRect/>
          </a:stretch>
        </p:blipFill>
        <p:spPr>
          <a:xfrm>
            <a:off x="793790" y="4867632"/>
            <a:ext cx="496133" cy="496133"/>
          </a:xfrm>
          <a:prstGeom prst="rect">
            <a:avLst/>
          </a:prstGeom>
        </p:spPr>
      </p:pic>
      <p:sp>
        <p:nvSpPr>
          <p:cNvPr id="13" name="Text 7"/>
          <p:cNvSpPr/>
          <p:nvPr/>
        </p:nvSpPr>
        <p:spPr>
          <a:xfrm>
            <a:off x="1537930" y="4985385"/>
            <a:ext cx="3073003" cy="310158"/>
          </a:xfrm>
          <a:prstGeom prst="rect">
            <a:avLst/>
          </a:prstGeom>
          <a:noFill/>
          <a:ln/>
        </p:spPr>
        <p:txBody>
          <a:bodyPr wrap="none" lIns="0" tIns="0" rIns="0" bIns="0" rtlCol="0" anchor="t"/>
          <a:lstStyle/>
          <a:p>
            <a:pPr marL="0" indent="0" algn="l">
              <a:lnSpc>
                <a:spcPts val="2400"/>
              </a:lnSpc>
              <a:buNone/>
            </a:pPr>
            <a:r>
              <a:rPr lang="en-US" sz="2400" dirty="0">
                <a:solidFill>
                  <a:srgbClr val="15213F"/>
                </a:solidFill>
                <a:latin typeface="Roboto Slab" pitchFamily="34" charset="0"/>
                <a:ea typeface="Roboto Slab" pitchFamily="34" charset="-122"/>
                <a:cs typeface="Roboto Slab" pitchFamily="34" charset="-120"/>
              </a:rPr>
              <a:t>Corpo Docente Qualificado</a:t>
            </a:r>
            <a:endParaRPr lang="en-US" sz="2400" dirty="0"/>
          </a:p>
        </p:txBody>
      </p:sp>
      <p:sp>
        <p:nvSpPr>
          <p:cNvPr id="14" name="Text 8"/>
          <p:cNvSpPr/>
          <p:nvPr/>
        </p:nvSpPr>
        <p:spPr>
          <a:xfrm>
            <a:off x="1537930" y="5414605"/>
            <a:ext cx="3438049" cy="1270159"/>
          </a:xfrm>
          <a:prstGeom prst="rect">
            <a:avLst/>
          </a:prstGeom>
          <a:noFill/>
          <a:ln/>
        </p:spPr>
        <p:txBody>
          <a:bodyPr wrap="square" lIns="0" tIns="0" rIns="0" bIns="0" rtlCol="0" anchor="t"/>
          <a:lstStyle/>
          <a:p>
            <a:pPr marL="0" indent="0" algn="l">
              <a:lnSpc>
                <a:spcPts val="2500"/>
              </a:lnSpc>
              <a:buNone/>
            </a:pPr>
            <a:r>
              <a:rPr lang="en-US" dirty="0">
                <a:solidFill>
                  <a:srgbClr val="15213F"/>
                </a:solidFill>
                <a:latin typeface="Roboto" pitchFamily="34" charset="0"/>
                <a:ea typeface="Roboto" pitchFamily="34" charset="-122"/>
                <a:cs typeface="Roboto" pitchFamily="34" charset="-120"/>
              </a:rPr>
              <a:t>Professores altamente capacitados, com vasta experiência e ampla produção científica, prontos para guiar sua pesquisa.</a:t>
            </a:r>
            <a:endParaRPr lang="en-US" dirty="0"/>
          </a:p>
        </p:txBody>
      </p:sp>
      <p:pic>
        <p:nvPicPr>
          <p:cNvPr id="15" name="Image 4" descr="preencoded.png"/>
          <p:cNvPicPr>
            <a:picLocks noChangeAspect="1"/>
          </p:cNvPicPr>
          <p:nvPr/>
        </p:nvPicPr>
        <p:blipFill>
          <a:blip r:embed="rId7"/>
          <a:stretch>
            <a:fillRect/>
          </a:stretch>
        </p:blipFill>
        <p:spPr>
          <a:xfrm>
            <a:off x="5471993" y="4816792"/>
            <a:ext cx="496133" cy="496133"/>
          </a:xfrm>
          <a:prstGeom prst="rect">
            <a:avLst/>
          </a:prstGeom>
        </p:spPr>
      </p:pic>
      <p:sp>
        <p:nvSpPr>
          <p:cNvPr id="16" name="Text 9"/>
          <p:cNvSpPr/>
          <p:nvPr/>
        </p:nvSpPr>
        <p:spPr>
          <a:xfrm>
            <a:off x="6216134" y="4934545"/>
            <a:ext cx="2480905" cy="310158"/>
          </a:xfrm>
          <a:prstGeom prst="rect">
            <a:avLst/>
          </a:prstGeom>
          <a:noFill/>
          <a:ln/>
        </p:spPr>
        <p:txBody>
          <a:bodyPr wrap="none" lIns="0" tIns="0" rIns="0" bIns="0" rtlCol="0" anchor="t"/>
          <a:lstStyle/>
          <a:p>
            <a:pPr marL="0" indent="0" algn="l">
              <a:lnSpc>
                <a:spcPts val="2400"/>
              </a:lnSpc>
              <a:buNone/>
            </a:pPr>
            <a:r>
              <a:rPr lang="en-US" sz="2400" dirty="0">
                <a:solidFill>
                  <a:srgbClr val="15213F"/>
                </a:solidFill>
                <a:latin typeface="Roboto Slab" pitchFamily="34" charset="0"/>
                <a:ea typeface="Roboto Slab" pitchFamily="34" charset="-122"/>
                <a:cs typeface="Roboto Slab" pitchFamily="34" charset="-120"/>
              </a:rPr>
              <a:t>Pesquisa Inovadora</a:t>
            </a:r>
            <a:endParaRPr lang="en-US" sz="2400" dirty="0"/>
          </a:p>
        </p:txBody>
      </p:sp>
      <p:sp>
        <p:nvSpPr>
          <p:cNvPr id="17" name="Text 10"/>
          <p:cNvSpPr/>
          <p:nvPr/>
        </p:nvSpPr>
        <p:spPr>
          <a:xfrm>
            <a:off x="6216134" y="5363765"/>
            <a:ext cx="3438168" cy="1587698"/>
          </a:xfrm>
          <a:prstGeom prst="rect">
            <a:avLst/>
          </a:prstGeom>
          <a:noFill/>
          <a:ln/>
        </p:spPr>
        <p:txBody>
          <a:bodyPr wrap="square" lIns="0" tIns="0" rIns="0" bIns="0" rtlCol="0" anchor="t"/>
          <a:lstStyle/>
          <a:p>
            <a:pPr marL="0" indent="0" algn="l">
              <a:lnSpc>
                <a:spcPts val="2500"/>
              </a:lnSpc>
              <a:buNone/>
            </a:pPr>
            <a:r>
              <a:rPr lang="en-US" dirty="0">
                <a:solidFill>
                  <a:srgbClr val="15213F"/>
                </a:solidFill>
                <a:latin typeface="Roboto" pitchFamily="34" charset="0"/>
                <a:ea typeface="Roboto" pitchFamily="34" charset="-122"/>
                <a:cs typeface="Roboto" pitchFamily="34" charset="-120"/>
              </a:rPr>
              <a:t>Explore linhas de pesquisa de ponta em áreas como Direito, Sustentabilidade e Cidades Inteligentes, contribuindo para o futuro.</a:t>
            </a:r>
            <a:endParaRPr lang="en-US" dirty="0"/>
          </a:p>
        </p:txBody>
      </p:sp>
      <p:pic>
        <p:nvPicPr>
          <p:cNvPr id="18" name="Picture 2">
            <a:extLst>
              <a:ext uri="{FF2B5EF4-FFF2-40B4-BE49-F238E27FC236}">
                <a16:creationId xmlns:a16="http://schemas.microsoft.com/office/drawing/2014/main" id="{A42781D3-071E-279D-3F52-D5EE14B6A3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89765" y="4320659"/>
            <a:ext cx="2598588" cy="2626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426256"/>
            <a:ext cx="5279946"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Quem pode participar?</a:t>
            </a:r>
            <a:endParaRPr lang="pt-BR" sz="3900" noProof="0" dirty="0"/>
          </a:p>
        </p:txBody>
      </p:sp>
      <p:sp>
        <p:nvSpPr>
          <p:cNvPr id="4" name="Shape 1"/>
          <p:cNvSpPr/>
          <p:nvPr/>
        </p:nvSpPr>
        <p:spPr>
          <a:xfrm>
            <a:off x="6280190" y="3343989"/>
            <a:ext cx="3854529" cy="2713911"/>
          </a:xfrm>
          <a:prstGeom prst="roundRect">
            <a:avLst>
              <a:gd name="adj" fmla="val 4462"/>
            </a:avLst>
          </a:prstGeom>
          <a:solidFill>
            <a:srgbClr val="FBFCFE"/>
          </a:solidFill>
          <a:ln w="22860">
            <a:solidFill>
              <a:srgbClr val="CFD2D8"/>
            </a:solidFill>
            <a:prstDash val="solid"/>
          </a:ln>
        </p:spPr>
        <p:txBody>
          <a:bodyPr/>
          <a:lstStyle/>
          <a:p>
            <a:endParaRPr lang="pt-BR" noProof="0" dirty="0"/>
          </a:p>
        </p:txBody>
      </p:sp>
      <p:pic>
        <p:nvPicPr>
          <p:cNvPr id="5" name="Image 1" descr="preencoded.png"/>
          <p:cNvPicPr>
            <a:picLocks noChangeAspect="1"/>
          </p:cNvPicPr>
          <p:nvPr/>
        </p:nvPicPr>
        <p:blipFill>
          <a:blip r:embed="rId4"/>
          <a:stretch>
            <a:fillRect/>
          </a:stretch>
        </p:blipFill>
        <p:spPr>
          <a:xfrm>
            <a:off x="6257329" y="3343989"/>
            <a:ext cx="100905" cy="2713911"/>
          </a:xfrm>
          <a:prstGeom prst="rect">
            <a:avLst/>
          </a:prstGeom>
        </p:spPr>
      </p:pic>
      <p:sp>
        <p:nvSpPr>
          <p:cNvPr id="6" name="Text 2"/>
          <p:cNvSpPr/>
          <p:nvPr/>
        </p:nvSpPr>
        <p:spPr>
          <a:xfrm>
            <a:off x="6569988" y="3565208"/>
            <a:ext cx="2716292"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Cidadania e Residência</a:t>
            </a:r>
            <a:endParaRPr lang="pt-BR" sz="2400" noProof="0" dirty="0"/>
          </a:p>
        </p:txBody>
      </p:sp>
      <p:sp>
        <p:nvSpPr>
          <p:cNvPr id="7" name="Text 3"/>
          <p:cNvSpPr/>
          <p:nvPr/>
        </p:nvSpPr>
        <p:spPr>
          <a:xfrm>
            <a:off x="6569988" y="3994428"/>
            <a:ext cx="3168015" cy="1587698"/>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Cidadãos estrangeiros residentes nos países participantes do programa, não sendo permitida a nacionalidade brasileira ou dupla nacionalidade.</a:t>
            </a:r>
            <a:endParaRPr lang="pt-BR" noProof="0" dirty="0"/>
          </a:p>
        </p:txBody>
      </p:sp>
      <p:sp>
        <p:nvSpPr>
          <p:cNvPr id="8" name="Shape 4"/>
          <p:cNvSpPr/>
          <p:nvPr/>
        </p:nvSpPr>
        <p:spPr>
          <a:xfrm>
            <a:off x="10157579" y="3343989"/>
            <a:ext cx="3854529" cy="2713911"/>
          </a:xfrm>
          <a:prstGeom prst="roundRect">
            <a:avLst>
              <a:gd name="adj" fmla="val 4462"/>
            </a:avLst>
          </a:prstGeom>
          <a:solidFill>
            <a:srgbClr val="FBFCFE"/>
          </a:solidFill>
          <a:ln w="22860">
            <a:solidFill>
              <a:srgbClr val="CFD2D8"/>
            </a:solidFill>
            <a:prstDash val="solid"/>
          </a:ln>
        </p:spPr>
        <p:txBody>
          <a:bodyPr/>
          <a:lstStyle/>
          <a:p>
            <a:endParaRPr lang="pt-BR" noProof="0" dirty="0"/>
          </a:p>
        </p:txBody>
      </p:sp>
      <p:pic>
        <p:nvPicPr>
          <p:cNvPr id="9" name="Image 2" descr="preencoded.png"/>
          <p:cNvPicPr>
            <a:picLocks noChangeAspect="1"/>
          </p:cNvPicPr>
          <p:nvPr/>
        </p:nvPicPr>
        <p:blipFill>
          <a:blip r:embed="rId4"/>
          <a:stretch>
            <a:fillRect/>
          </a:stretch>
        </p:blipFill>
        <p:spPr>
          <a:xfrm>
            <a:off x="10134718" y="3343989"/>
            <a:ext cx="100905" cy="2713911"/>
          </a:xfrm>
          <a:prstGeom prst="rect">
            <a:avLst/>
          </a:prstGeom>
        </p:spPr>
      </p:pic>
      <p:sp>
        <p:nvSpPr>
          <p:cNvPr id="10" name="Text 5"/>
          <p:cNvSpPr/>
          <p:nvPr/>
        </p:nvSpPr>
        <p:spPr>
          <a:xfrm>
            <a:off x="10447377" y="3565208"/>
            <a:ext cx="2641878" cy="310158"/>
          </a:xfrm>
          <a:prstGeom prst="rect">
            <a:avLst/>
          </a:prstGeom>
          <a:noFill/>
          <a:ln/>
        </p:spPr>
        <p:txBody>
          <a:bodyPr wrap="none" lIns="0" tIns="0" rIns="0" bIns="0" rtlCol="0" anchor="t"/>
          <a:lstStyle/>
          <a:p>
            <a:pPr marL="0" indent="0" algn="l">
              <a:lnSpc>
                <a:spcPts val="2400"/>
              </a:lnSpc>
              <a:buNone/>
            </a:pPr>
            <a:r>
              <a:rPr lang="pt-BR" sz="2400" noProof="0" dirty="0">
                <a:solidFill>
                  <a:srgbClr val="15213F"/>
                </a:solidFill>
                <a:latin typeface="Roboto Slab" pitchFamily="34" charset="0"/>
                <a:ea typeface="Roboto Slab" pitchFamily="34" charset="-122"/>
                <a:cs typeface="Roboto Slab" pitchFamily="34" charset="-120"/>
              </a:rPr>
              <a:t>Residência no Exterior</a:t>
            </a:r>
            <a:endParaRPr lang="pt-BR" sz="2400" noProof="0" dirty="0"/>
          </a:p>
        </p:txBody>
      </p:sp>
      <p:sp>
        <p:nvSpPr>
          <p:cNvPr id="11" name="Text 6"/>
          <p:cNvSpPr/>
          <p:nvPr/>
        </p:nvSpPr>
        <p:spPr>
          <a:xfrm>
            <a:off x="10447377" y="3994428"/>
            <a:ext cx="3168015" cy="952619"/>
          </a:xfrm>
          <a:prstGeom prst="rect">
            <a:avLst/>
          </a:prstGeom>
          <a:noFill/>
          <a:ln/>
        </p:spPr>
        <p:txBody>
          <a:bodyPr wrap="squar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É obrigatório estar residindo no exterior no momento da inscrição para se qualificar para o programa.</a:t>
            </a:r>
            <a:endParaRPr lang="pt-BR" noProof="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17590"/>
            <a:ext cx="4961811" cy="620078"/>
          </a:xfrm>
          <a:prstGeom prst="rect">
            <a:avLst/>
          </a:prstGeom>
          <a:noFill/>
          <a:ln/>
        </p:spPr>
        <p:txBody>
          <a:bodyPr wrap="none" lIns="0" tIns="0" rIns="0" bIns="0" rtlCol="0" anchor="t"/>
          <a:lstStyle/>
          <a:p>
            <a:pPr marL="0" indent="0" algn="l">
              <a:lnSpc>
                <a:spcPts val="4850"/>
              </a:lnSpc>
              <a:buNone/>
            </a:pPr>
            <a:r>
              <a:rPr lang="pt-BR" sz="3900" noProof="0" dirty="0">
                <a:solidFill>
                  <a:srgbClr val="3257B8"/>
                </a:solidFill>
                <a:latin typeface="Roboto Slab" pitchFamily="34" charset="0"/>
                <a:ea typeface="Roboto Slab" pitchFamily="34" charset="-122"/>
                <a:cs typeface="Roboto Slab" pitchFamily="34" charset="-120"/>
              </a:rPr>
              <a:t>Países Participantes</a:t>
            </a:r>
            <a:endParaRPr lang="pt-BR" sz="3900" noProof="0" dirty="0"/>
          </a:p>
        </p:txBody>
      </p:sp>
      <p:sp>
        <p:nvSpPr>
          <p:cNvPr id="3" name="Text 1"/>
          <p:cNvSpPr/>
          <p:nvPr/>
        </p:nvSpPr>
        <p:spPr>
          <a:xfrm>
            <a:off x="793790" y="1734503"/>
            <a:ext cx="13042821" cy="317540"/>
          </a:xfrm>
          <a:prstGeom prst="rect">
            <a:avLst/>
          </a:prstGeom>
          <a:noFill/>
          <a:ln/>
        </p:spPr>
        <p:txBody>
          <a:bodyPr wrap="none" lIns="0" tIns="0" rIns="0" bIns="0" rtlCol="0" anchor="t"/>
          <a:lstStyle/>
          <a:p>
            <a:pPr marL="0" indent="0" algn="l">
              <a:lnSpc>
                <a:spcPts val="2500"/>
              </a:lnSpc>
              <a:buNone/>
            </a:pPr>
            <a:r>
              <a:rPr lang="pt-BR" noProof="0" dirty="0">
                <a:solidFill>
                  <a:srgbClr val="15213F"/>
                </a:solidFill>
                <a:latin typeface="Roboto" pitchFamily="34" charset="0"/>
                <a:ea typeface="Roboto" pitchFamily="34" charset="-122"/>
                <a:cs typeface="Roboto" pitchFamily="34" charset="-120"/>
              </a:rPr>
              <a:t>O PEC-PG é um programa global, abrangendo uma vasta gama de países em diversos continentes, sendo eles:</a:t>
            </a:r>
            <a:endParaRPr lang="pt-BR" noProof="0" dirty="0"/>
          </a:p>
        </p:txBody>
      </p:sp>
      <p:sp>
        <p:nvSpPr>
          <p:cNvPr id="4" name="Text 2"/>
          <p:cNvSpPr/>
          <p:nvPr/>
        </p:nvSpPr>
        <p:spPr>
          <a:xfrm>
            <a:off x="793790" y="2473643"/>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3257B8"/>
                </a:solidFill>
                <a:latin typeface="Roboto Slab" pitchFamily="34" charset="0"/>
                <a:ea typeface="Roboto Slab" pitchFamily="34" charset="-122"/>
                <a:cs typeface="Roboto Slab" pitchFamily="34" charset="-120"/>
              </a:rPr>
              <a:t>África (29 países)</a:t>
            </a:r>
            <a:endParaRPr lang="pt-BR" sz="2400" noProof="0" dirty="0"/>
          </a:p>
        </p:txBody>
      </p:sp>
      <p:sp>
        <p:nvSpPr>
          <p:cNvPr id="5" name="Text 3"/>
          <p:cNvSpPr/>
          <p:nvPr/>
        </p:nvSpPr>
        <p:spPr>
          <a:xfrm>
            <a:off x="793790" y="2982158"/>
            <a:ext cx="2897624" cy="3810476"/>
          </a:xfrm>
          <a:prstGeom prst="rect">
            <a:avLst/>
          </a:prstGeom>
          <a:noFill/>
          <a:ln/>
        </p:spPr>
        <p:txBody>
          <a:bodyPr wrap="square" lIns="0" tIns="0" rIns="0" bIns="0" rtlCol="0" anchor="t"/>
          <a:lstStyle/>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África do Sul, Angola, Argélia, Benin, Botsuana, Burkina Faso, Cabo Verde, Camarões, Costa do Marfim, Egito, Etiópia, Gabão, Gana, Guiné Bissau, Guiné Equatorial, Mali, Marrocos, Moçambique, Namíbia, Nigéria, Quênia, República Democrática do Congo, República do Congo, São Tomé e Príncipe, Senegal, Tanzânia, Togo, Tunísia e Zâmbia;</a:t>
            </a:r>
            <a:endParaRPr lang="pt-BR" noProof="0" dirty="0"/>
          </a:p>
        </p:txBody>
      </p:sp>
      <p:sp>
        <p:nvSpPr>
          <p:cNvPr id="6" name="Text 4"/>
          <p:cNvSpPr/>
          <p:nvPr/>
        </p:nvSpPr>
        <p:spPr>
          <a:xfrm>
            <a:off x="4183142" y="2473643"/>
            <a:ext cx="2897624" cy="620316"/>
          </a:xfrm>
          <a:prstGeom prst="rect">
            <a:avLst/>
          </a:prstGeom>
          <a:noFill/>
          <a:ln/>
        </p:spPr>
        <p:txBody>
          <a:bodyPr wrap="square" lIns="0" tIns="0" rIns="0" bIns="0" rtlCol="0" anchor="t"/>
          <a:lstStyle/>
          <a:p>
            <a:pPr marL="0" indent="0" algn="l">
              <a:lnSpc>
                <a:spcPts val="2400"/>
              </a:lnSpc>
              <a:buNone/>
            </a:pPr>
            <a:r>
              <a:rPr lang="pt-BR" sz="2400" noProof="0" dirty="0">
                <a:solidFill>
                  <a:srgbClr val="3257B8"/>
                </a:solidFill>
                <a:latin typeface="Roboto Slab" pitchFamily="34" charset="0"/>
                <a:ea typeface="Roboto Slab" pitchFamily="34" charset="-122"/>
                <a:cs typeface="Roboto Slab" pitchFamily="34" charset="-120"/>
              </a:rPr>
              <a:t>América Latina e Caribe (27 países)</a:t>
            </a:r>
            <a:endParaRPr lang="pt-BR" sz="2400" noProof="0" dirty="0"/>
          </a:p>
        </p:txBody>
      </p:sp>
      <p:sp>
        <p:nvSpPr>
          <p:cNvPr id="7" name="Text 5"/>
          <p:cNvSpPr/>
          <p:nvPr/>
        </p:nvSpPr>
        <p:spPr>
          <a:xfrm>
            <a:off x="4183142" y="3292316"/>
            <a:ext cx="2897624" cy="3492937"/>
          </a:xfrm>
          <a:prstGeom prst="rect">
            <a:avLst/>
          </a:prstGeom>
          <a:noFill/>
          <a:ln/>
        </p:spPr>
        <p:txBody>
          <a:bodyPr wrap="square" lIns="0" tIns="0" rIns="0" bIns="0" rtlCol="0" anchor="t"/>
          <a:lstStyle/>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Argentina, Barbados, Belize, Bolívia, Chile,</a:t>
            </a:r>
          </a:p>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Colômbia, Costa Rica, Cuba, El Salvador, Equador, Guatemala, Guiana, Haiti, Honduras,</a:t>
            </a:r>
          </a:p>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Jamaica, México, Nicarágua, Panamá, Paraguai, Peru, República Dominicana, Santa</a:t>
            </a:r>
          </a:p>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Lúcia, São Vicente e Granadinas, Suriname, Trinidad e Tobago, Uruguai e Venezuela;</a:t>
            </a:r>
            <a:endParaRPr lang="pt-BR" noProof="0" dirty="0"/>
          </a:p>
        </p:txBody>
      </p:sp>
      <p:sp>
        <p:nvSpPr>
          <p:cNvPr id="8" name="Text 6"/>
          <p:cNvSpPr/>
          <p:nvPr/>
        </p:nvSpPr>
        <p:spPr>
          <a:xfrm>
            <a:off x="7572494" y="2473643"/>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3257B8"/>
                </a:solidFill>
                <a:latin typeface="Roboto Slab" pitchFamily="34" charset="0"/>
                <a:ea typeface="Roboto Slab" pitchFamily="34" charset="-122"/>
                <a:cs typeface="Roboto Slab" pitchFamily="34" charset="-120"/>
              </a:rPr>
              <a:t>Ásia (10 países)</a:t>
            </a:r>
            <a:endParaRPr lang="pt-BR" sz="2400" noProof="0" dirty="0"/>
          </a:p>
        </p:txBody>
      </p:sp>
      <p:sp>
        <p:nvSpPr>
          <p:cNvPr id="9" name="Text 7"/>
          <p:cNvSpPr/>
          <p:nvPr/>
        </p:nvSpPr>
        <p:spPr>
          <a:xfrm>
            <a:off x="7572494" y="2982158"/>
            <a:ext cx="2897624" cy="952619"/>
          </a:xfrm>
          <a:prstGeom prst="rect">
            <a:avLst/>
          </a:prstGeom>
          <a:noFill/>
          <a:ln/>
        </p:spPr>
        <p:txBody>
          <a:bodyPr wrap="square" lIns="0" tIns="0" rIns="0" bIns="0" rtlCol="0" anchor="t"/>
          <a:lstStyle/>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Bangladesh, China, Coreia do Sul, Índia, Irã, Líbano, Paquistão, Síria, Tailândia e Timor-Leste;</a:t>
            </a:r>
            <a:endParaRPr lang="pt-BR" noProof="0" dirty="0"/>
          </a:p>
        </p:txBody>
      </p:sp>
      <p:sp>
        <p:nvSpPr>
          <p:cNvPr id="10" name="Text 8"/>
          <p:cNvSpPr/>
          <p:nvPr/>
        </p:nvSpPr>
        <p:spPr>
          <a:xfrm>
            <a:off x="10961846" y="2473643"/>
            <a:ext cx="2480905" cy="310158"/>
          </a:xfrm>
          <a:prstGeom prst="rect">
            <a:avLst/>
          </a:prstGeom>
          <a:noFill/>
          <a:ln/>
        </p:spPr>
        <p:txBody>
          <a:bodyPr wrap="none" lIns="0" tIns="0" rIns="0" bIns="0" rtlCol="0" anchor="t"/>
          <a:lstStyle/>
          <a:p>
            <a:pPr marL="0" indent="0" algn="l">
              <a:lnSpc>
                <a:spcPts val="2400"/>
              </a:lnSpc>
              <a:buNone/>
            </a:pPr>
            <a:r>
              <a:rPr lang="pt-BR" sz="2400" noProof="0" dirty="0">
                <a:solidFill>
                  <a:srgbClr val="3257B8"/>
                </a:solidFill>
                <a:latin typeface="Roboto Slab" pitchFamily="34" charset="0"/>
                <a:ea typeface="Roboto Slab" pitchFamily="34" charset="-122"/>
                <a:cs typeface="Roboto Slab" pitchFamily="34" charset="-120"/>
              </a:rPr>
              <a:t>Europa (7 países)</a:t>
            </a:r>
            <a:endParaRPr lang="pt-BR" sz="2400" noProof="0" dirty="0"/>
          </a:p>
        </p:txBody>
      </p:sp>
      <p:sp>
        <p:nvSpPr>
          <p:cNvPr id="11" name="Text 9"/>
          <p:cNvSpPr/>
          <p:nvPr/>
        </p:nvSpPr>
        <p:spPr>
          <a:xfrm>
            <a:off x="10961846" y="2982158"/>
            <a:ext cx="2897624" cy="952619"/>
          </a:xfrm>
          <a:prstGeom prst="rect">
            <a:avLst/>
          </a:prstGeom>
          <a:noFill/>
          <a:ln/>
        </p:spPr>
        <p:txBody>
          <a:bodyPr wrap="square" lIns="0" tIns="0" rIns="0" bIns="0" rtlCol="0" anchor="t"/>
          <a:lstStyle/>
          <a:p>
            <a:pPr marL="0" indent="0">
              <a:lnSpc>
                <a:spcPts val="2500"/>
              </a:lnSpc>
              <a:buNone/>
            </a:pPr>
            <a:r>
              <a:rPr lang="pt-BR" noProof="0" dirty="0">
                <a:solidFill>
                  <a:srgbClr val="15213F"/>
                </a:solidFill>
                <a:latin typeface="Roboto" pitchFamily="34" charset="0"/>
                <a:ea typeface="Roboto" pitchFamily="34" charset="-122"/>
                <a:cs typeface="Roboto" pitchFamily="34" charset="-120"/>
              </a:rPr>
              <a:t>Armênia, Bulgária, França, Hungria, Macedônia do Norte, Polônia e Turquia.</a:t>
            </a:r>
            <a:endParaRPr lang="pt-BR"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83062" y="509468"/>
            <a:ext cx="7960162" cy="533638"/>
          </a:xfrm>
          <a:prstGeom prst="rect">
            <a:avLst/>
          </a:prstGeom>
          <a:noFill/>
          <a:ln/>
        </p:spPr>
        <p:txBody>
          <a:bodyPr wrap="none" lIns="0" tIns="0" rIns="0" bIns="0" rtlCol="0" anchor="t"/>
          <a:lstStyle/>
          <a:p>
            <a:pPr>
              <a:lnSpc>
                <a:spcPts val="4200"/>
              </a:lnSpc>
            </a:pPr>
            <a:r>
              <a:rPr lang="pt-BR" sz="3350" noProof="0" dirty="0">
                <a:solidFill>
                  <a:srgbClr val="3257B8"/>
                </a:solidFill>
                <a:latin typeface="Roboto Slab" pitchFamily="34" charset="0"/>
                <a:ea typeface="Roboto Slab" pitchFamily="34" charset="-122"/>
                <a:cs typeface="Roboto Slab" pitchFamily="34" charset="-120"/>
              </a:rPr>
              <a:t>Requisitos para Candidatura – </a:t>
            </a:r>
            <a:r>
              <a:rPr lang="pt-BR" sz="3600" dirty="0">
                <a:solidFill>
                  <a:srgbClr val="3257B8"/>
                </a:solidFill>
                <a:latin typeface="Roboto Slab" pitchFamily="34" charset="0"/>
                <a:ea typeface="Roboto Slab" pitchFamily="34" charset="-122"/>
                <a:cs typeface="Roboto Slab" pitchFamily="34" charset="-120"/>
              </a:rPr>
              <a:t>(Item 9.2)</a:t>
            </a:r>
            <a:endParaRPr lang="pt-BR" sz="3350" noProof="0" dirty="0"/>
          </a:p>
        </p:txBody>
      </p:sp>
      <p:sp>
        <p:nvSpPr>
          <p:cNvPr id="3" name="Text 1"/>
          <p:cNvSpPr/>
          <p:nvPr/>
        </p:nvSpPr>
        <p:spPr>
          <a:xfrm>
            <a:off x="683062" y="1384578"/>
            <a:ext cx="13264277" cy="273129"/>
          </a:xfrm>
          <a:prstGeom prst="rect">
            <a:avLst/>
          </a:prstGeom>
          <a:noFill/>
          <a:ln/>
        </p:spPr>
        <p:txBody>
          <a:bodyPr wrap="none" lIns="0" tIns="0" rIns="0" bIns="0" rtlCol="0" anchor="t"/>
          <a:lstStyle/>
          <a:p>
            <a:pPr marL="0" indent="0" algn="l">
              <a:lnSpc>
                <a:spcPts val="2150"/>
              </a:lnSpc>
              <a:buNone/>
            </a:pPr>
            <a:r>
              <a:rPr lang="pt-BR" noProof="0" dirty="0">
                <a:solidFill>
                  <a:srgbClr val="15213F"/>
                </a:solidFill>
                <a:latin typeface="Roboto" pitchFamily="34" charset="0"/>
                <a:ea typeface="Roboto" pitchFamily="34" charset="-122"/>
                <a:cs typeface="Roboto" pitchFamily="34" charset="-120"/>
              </a:rPr>
              <a:t>A candidatura para os programas PEC-PG exige a atenção a requisitos específicos para garantir a elegibilidade:</a:t>
            </a:r>
            <a:endParaRPr lang="pt-BR" noProof="0" dirty="0"/>
          </a:p>
        </p:txBody>
      </p:sp>
      <p:sp>
        <p:nvSpPr>
          <p:cNvPr id="4" name="Shape 2"/>
          <p:cNvSpPr/>
          <p:nvPr/>
        </p:nvSpPr>
        <p:spPr>
          <a:xfrm>
            <a:off x="683062" y="1849755"/>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5" name="Shape 3"/>
          <p:cNvSpPr/>
          <p:nvPr/>
        </p:nvSpPr>
        <p:spPr>
          <a:xfrm>
            <a:off x="705922" y="1872615"/>
            <a:ext cx="6501051" cy="512207"/>
          </a:xfrm>
          <a:prstGeom prst="rect">
            <a:avLst/>
          </a:prstGeom>
          <a:solidFill>
            <a:srgbClr val="E9ECF2"/>
          </a:solidFill>
          <a:ln/>
        </p:spPr>
        <p:txBody>
          <a:bodyPr/>
          <a:lstStyle/>
          <a:p>
            <a:endParaRPr lang="pt-BR" noProof="0" dirty="0"/>
          </a:p>
        </p:txBody>
      </p:sp>
      <p:pic>
        <p:nvPicPr>
          <p:cNvPr id="6" name="Image 0" descr="preencoded.png"/>
          <p:cNvPicPr>
            <a:picLocks noChangeAspect="1"/>
          </p:cNvPicPr>
          <p:nvPr/>
        </p:nvPicPr>
        <p:blipFill>
          <a:blip r:embed="rId3"/>
          <a:stretch>
            <a:fillRect/>
          </a:stretch>
        </p:blipFill>
        <p:spPr>
          <a:xfrm>
            <a:off x="3828336" y="1968579"/>
            <a:ext cx="256103" cy="320159"/>
          </a:xfrm>
          <a:prstGeom prst="rect">
            <a:avLst/>
          </a:prstGeom>
        </p:spPr>
      </p:pic>
      <p:sp>
        <p:nvSpPr>
          <p:cNvPr id="7" name="Text 4"/>
          <p:cNvSpPr/>
          <p:nvPr/>
        </p:nvSpPr>
        <p:spPr>
          <a:xfrm>
            <a:off x="876657" y="2555558"/>
            <a:ext cx="2774394" cy="266819"/>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Nacionalidade e Residência</a:t>
            </a:r>
            <a:endParaRPr lang="pt-BR" sz="2000" noProof="0" dirty="0"/>
          </a:p>
        </p:txBody>
      </p:sp>
      <p:sp>
        <p:nvSpPr>
          <p:cNvPr id="8" name="Text 5"/>
          <p:cNvSpPr/>
          <p:nvPr/>
        </p:nvSpPr>
        <p:spPr>
          <a:xfrm>
            <a:off x="876657" y="2924770"/>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Não possuir nacionalidade brasileira (nem dupla ou direito a ela).</a:t>
            </a:r>
            <a:endParaRPr lang="pt-BR" sz="1600" noProof="0" dirty="0"/>
          </a:p>
        </p:txBody>
      </p:sp>
      <p:sp>
        <p:nvSpPr>
          <p:cNvPr id="9" name="Text 6"/>
          <p:cNvSpPr/>
          <p:nvPr/>
        </p:nvSpPr>
        <p:spPr>
          <a:xfrm>
            <a:off x="876657" y="3257669"/>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Não ser portador de autorização de residência permanente no Brasil.</a:t>
            </a:r>
            <a:endParaRPr lang="pt-BR" sz="1600" noProof="0" dirty="0"/>
          </a:p>
        </p:txBody>
      </p:sp>
      <p:sp>
        <p:nvSpPr>
          <p:cNvPr id="10" name="Text 7"/>
          <p:cNvSpPr/>
          <p:nvPr/>
        </p:nvSpPr>
        <p:spPr>
          <a:xfrm>
            <a:off x="876657" y="3590568"/>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Residir no exterior, em país participante do Programa.</a:t>
            </a:r>
            <a:endParaRPr lang="pt-BR" sz="1600" noProof="0" dirty="0"/>
          </a:p>
        </p:txBody>
      </p:sp>
      <p:sp>
        <p:nvSpPr>
          <p:cNvPr id="11" name="Shape 8"/>
          <p:cNvSpPr/>
          <p:nvPr/>
        </p:nvSpPr>
        <p:spPr>
          <a:xfrm>
            <a:off x="7400568" y="1849755"/>
            <a:ext cx="6546771" cy="2480667"/>
          </a:xfrm>
          <a:prstGeom prst="roundRect">
            <a:avLst>
              <a:gd name="adj" fmla="val 1033"/>
            </a:avLst>
          </a:prstGeom>
          <a:solidFill>
            <a:srgbClr val="FBFCFE"/>
          </a:solidFill>
          <a:ln w="22860">
            <a:solidFill>
              <a:srgbClr val="CFD2D8"/>
            </a:solidFill>
            <a:prstDash val="solid"/>
          </a:ln>
        </p:spPr>
        <p:txBody>
          <a:bodyPr/>
          <a:lstStyle/>
          <a:p>
            <a:endParaRPr lang="pt-BR" noProof="0" dirty="0"/>
          </a:p>
        </p:txBody>
      </p:sp>
      <p:sp>
        <p:nvSpPr>
          <p:cNvPr id="12" name="Shape 9"/>
          <p:cNvSpPr/>
          <p:nvPr/>
        </p:nvSpPr>
        <p:spPr>
          <a:xfrm>
            <a:off x="7423428" y="1872615"/>
            <a:ext cx="6501051" cy="512207"/>
          </a:xfrm>
          <a:prstGeom prst="rect">
            <a:avLst/>
          </a:prstGeom>
          <a:solidFill>
            <a:srgbClr val="E9ECF2"/>
          </a:solidFill>
          <a:ln/>
        </p:spPr>
        <p:txBody>
          <a:bodyPr/>
          <a:lstStyle/>
          <a:p>
            <a:endParaRPr lang="pt-BR" noProof="0" dirty="0"/>
          </a:p>
        </p:txBody>
      </p:sp>
      <p:pic>
        <p:nvPicPr>
          <p:cNvPr id="13" name="Image 1" descr="preencoded.png"/>
          <p:cNvPicPr>
            <a:picLocks noChangeAspect="1"/>
          </p:cNvPicPr>
          <p:nvPr/>
        </p:nvPicPr>
        <p:blipFill>
          <a:blip r:embed="rId4"/>
          <a:stretch>
            <a:fillRect/>
          </a:stretch>
        </p:blipFill>
        <p:spPr>
          <a:xfrm>
            <a:off x="10545842" y="1968579"/>
            <a:ext cx="256103" cy="320159"/>
          </a:xfrm>
          <a:prstGeom prst="rect">
            <a:avLst/>
          </a:prstGeom>
        </p:spPr>
      </p:pic>
      <p:sp>
        <p:nvSpPr>
          <p:cNvPr id="14" name="Text 10"/>
          <p:cNvSpPr/>
          <p:nvPr/>
        </p:nvSpPr>
        <p:spPr>
          <a:xfrm>
            <a:off x="7594163" y="2555558"/>
            <a:ext cx="2999899" cy="266819"/>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Histórico Acadêmico e Cursos</a:t>
            </a:r>
            <a:endParaRPr lang="pt-BR" sz="2000" noProof="0" dirty="0"/>
          </a:p>
        </p:txBody>
      </p:sp>
      <p:sp>
        <p:nvSpPr>
          <p:cNvPr id="15" name="Text 11"/>
          <p:cNvSpPr/>
          <p:nvPr/>
        </p:nvSpPr>
        <p:spPr>
          <a:xfrm>
            <a:off x="7594163" y="2924770"/>
            <a:ext cx="6159579" cy="546259"/>
          </a:xfrm>
          <a:prstGeom prst="rect">
            <a:avLst/>
          </a:prstGeom>
          <a:noFill/>
          <a:ln/>
        </p:spPr>
        <p:txBody>
          <a:bodyPr wrap="square" lIns="0" tIns="0" rIns="0" bIns="0" rtlCol="0" anchor="t"/>
          <a:lstStyle/>
          <a:p>
            <a:pPr algn="l">
              <a:buSzPct val="100000"/>
            </a:pPr>
            <a:r>
              <a:rPr lang="pt-BR" sz="1600" noProof="0" dirty="0">
                <a:solidFill>
                  <a:srgbClr val="15213F"/>
                </a:solidFill>
                <a:latin typeface="Roboto" pitchFamily="34" charset="0"/>
                <a:ea typeface="Roboto" pitchFamily="34" charset="-122"/>
                <a:cs typeface="Roboto" pitchFamily="34" charset="-120"/>
              </a:rPr>
              <a:t>Comprovar conclusão de curso equiparável à graduação no sistema brasileiro.</a:t>
            </a:r>
            <a:endParaRPr lang="pt-BR" sz="1600" noProof="0" dirty="0"/>
          </a:p>
        </p:txBody>
      </p:sp>
      <p:sp>
        <p:nvSpPr>
          <p:cNvPr id="16" name="Text 12"/>
          <p:cNvSpPr/>
          <p:nvPr/>
        </p:nvSpPr>
        <p:spPr>
          <a:xfrm>
            <a:off x="7594163" y="3428405"/>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Não estar cursando no Brasil o mesmo nível de estudo pretendido.</a:t>
            </a:r>
            <a:endParaRPr lang="pt-BR" sz="1600" noProof="0" dirty="0"/>
          </a:p>
        </p:txBody>
      </p:sp>
      <p:sp>
        <p:nvSpPr>
          <p:cNvPr id="17" name="Text 13"/>
          <p:cNvSpPr/>
          <p:nvPr/>
        </p:nvSpPr>
        <p:spPr>
          <a:xfrm>
            <a:off x="7594163" y="3761304"/>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Não possuir título de doutor (para qualquer modalidade de bolsa).</a:t>
            </a:r>
            <a:endParaRPr lang="pt-BR" sz="1600" noProof="0" dirty="0"/>
          </a:p>
        </p:txBody>
      </p:sp>
      <p:sp>
        <p:nvSpPr>
          <p:cNvPr id="18" name="Shape 14"/>
          <p:cNvSpPr/>
          <p:nvPr/>
        </p:nvSpPr>
        <p:spPr>
          <a:xfrm>
            <a:off x="683062" y="4501158"/>
            <a:ext cx="6546771" cy="2753797"/>
          </a:xfrm>
          <a:prstGeom prst="roundRect">
            <a:avLst>
              <a:gd name="adj" fmla="val 930"/>
            </a:avLst>
          </a:prstGeom>
          <a:solidFill>
            <a:srgbClr val="FBFCFE"/>
          </a:solidFill>
          <a:ln w="22860">
            <a:solidFill>
              <a:srgbClr val="CFD2D8"/>
            </a:solidFill>
            <a:prstDash val="solid"/>
          </a:ln>
        </p:spPr>
        <p:txBody>
          <a:bodyPr/>
          <a:lstStyle/>
          <a:p>
            <a:endParaRPr lang="pt-BR" noProof="0" dirty="0"/>
          </a:p>
        </p:txBody>
      </p:sp>
      <p:sp>
        <p:nvSpPr>
          <p:cNvPr id="19" name="Shape 15"/>
          <p:cNvSpPr/>
          <p:nvPr/>
        </p:nvSpPr>
        <p:spPr>
          <a:xfrm>
            <a:off x="705922" y="4524018"/>
            <a:ext cx="6501051" cy="512207"/>
          </a:xfrm>
          <a:prstGeom prst="rect">
            <a:avLst/>
          </a:prstGeom>
          <a:solidFill>
            <a:srgbClr val="E9ECF2"/>
          </a:solidFill>
          <a:ln/>
        </p:spPr>
        <p:txBody>
          <a:bodyPr/>
          <a:lstStyle/>
          <a:p>
            <a:endParaRPr lang="pt-BR" noProof="0" dirty="0"/>
          </a:p>
        </p:txBody>
      </p:sp>
      <p:pic>
        <p:nvPicPr>
          <p:cNvPr id="20" name="Image 2" descr="preencoded.png"/>
          <p:cNvPicPr>
            <a:picLocks noChangeAspect="1"/>
          </p:cNvPicPr>
          <p:nvPr/>
        </p:nvPicPr>
        <p:blipFill>
          <a:blip r:embed="rId5"/>
          <a:stretch>
            <a:fillRect/>
          </a:stretch>
        </p:blipFill>
        <p:spPr>
          <a:xfrm>
            <a:off x="3828336" y="4619982"/>
            <a:ext cx="256103" cy="320159"/>
          </a:xfrm>
          <a:prstGeom prst="rect">
            <a:avLst/>
          </a:prstGeom>
        </p:spPr>
      </p:pic>
      <p:sp>
        <p:nvSpPr>
          <p:cNvPr id="21" name="Text 16"/>
          <p:cNvSpPr/>
          <p:nvPr/>
        </p:nvSpPr>
        <p:spPr>
          <a:xfrm>
            <a:off x="876657" y="5206960"/>
            <a:ext cx="3189327" cy="266819"/>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Situação e Início das Atividades</a:t>
            </a:r>
            <a:endParaRPr lang="pt-BR" sz="2000" noProof="0" dirty="0"/>
          </a:p>
        </p:txBody>
      </p:sp>
      <p:sp>
        <p:nvSpPr>
          <p:cNvPr id="22" name="Text 17"/>
          <p:cNvSpPr/>
          <p:nvPr/>
        </p:nvSpPr>
        <p:spPr>
          <a:xfrm>
            <a:off x="876657" y="5576173"/>
            <a:ext cx="6159579" cy="546259"/>
          </a:xfrm>
          <a:prstGeom prst="rect">
            <a:avLst/>
          </a:prstGeom>
          <a:noFill/>
          <a:ln/>
        </p:spPr>
        <p:txBody>
          <a:bodyPr wrap="squar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Não estar em inadimplência com a CAPES ou outros órgãos públicos federais.</a:t>
            </a:r>
            <a:endParaRPr lang="pt-BR" sz="1600" noProof="0" dirty="0"/>
          </a:p>
        </p:txBody>
      </p:sp>
      <p:sp>
        <p:nvSpPr>
          <p:cNvPr id="23" name="Text 18"/>
          <p:cNvSpPr/>
          <p:nvPr/>
        </p:nvSpPr>
        <p:spPr>
          <a:xfrm>
            <a:off x="876657" y="6182201"/>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Estar apto(a) a iniciar as atividades acadêmicas imediatamente.</a:t>
            </a:r>
            <a:endParaRPr lang="pt-BR" sz="1600" noProof="0" dirty="0"/>
          </a:p>
        </p:txBody>
      </p:sp>
      <p:sp>
        <p:nvSpPr>
          <p:cNvPr id="24" name="Text 19"/>
          <p:cNvSpPr/>
          <p:nvPr/>
        </p:nvSpPr>
        <p:spPr>
          <a:xfrm>
            <a:off x="876657" y="6515100"/>
            <a:ext cx="6159579" cy="546259"/>
          </a:xfrm>
          <a:prstGeom prst="rect">
            <a:avLst/>
          </a:prstGeom>
          <a:noFill/>
          <a:ln/>
        </p:spPr>
        <p:txBody>
          <a:bodyPr wrap="squar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Ter cumprido interstício de 2 anos (em caso de diplomas ou bolsas brasileiras anteriores).</a:t>
            </a:r>
            <a:endParaRPr lang="pt-BR" sz="1600" noProof="0" dirty="0"/>
          </a:p>
        </p:txBody>
      </p:sp>
      <p:sp>
        <p:nvSpPr>
          <p:cNvPr id="25" name="Shape 20"/>
          <p:cNvSpPr/>
          <p:nvPr/>
        </p:nvSpPr>
        <p:spPr>
          <a:xfrm>
            <a:off x="7400568" y="4501158"/>
            <a:ext cx="6546771" cy="2753797"/>
          </a:xfrm>
          <a:prstGeom prst="roundRect">
            <a:avLst>
              <a:gd name="adj" fmla="val 930"/>
            </a:avLst>
          </a:prstGeom>
          <a:solidFill>
            <a:srgbClr val="FBFCFE"/>
          </a:solidFill>
          <a:ln w="22860">
            <a:solidFill>
              <a:srgbClr val="CFD2D8"/>
            </a:solidFill>
            <a:prstDash val="solid"/>
          </a:ln>
        </p:spPr>
        <p:txBody>
          <a:bodyPr/>
          <a:lstStyle/>
          <a:p>
            <a:endParaRPr lang="pt-BR" noProof="0" dirty="0"/>
          </a:p>
        </p:txBody>
      </p:sp>
      <p:sp>
        <p:nvSpPr>
          <p:cNvPr id="26" name="Shape 21"/>
          <p:cNvSpPr/>
          <p:nvPr/>
        </p:nvSpPr>
        <p:spPr>
          <a:xfrm>
            <a:off x="7423428" y="4524018"/>
            <a:ext cx="6501051" cy="512207"/>
          </a:xfrm>
          <a:prstGeom prst="rect">
            <a:avLst/>
          </a:prstGeom>
          <a:solidFill>
            <a:srgbClr val="E9ECF2"/>
          </a:solidFill>
          <a:ln/>
        </p:spPr>
        <p:txBody>
          <a:bodyPr/>
          <a:lstStyle/>
          <a:p>
            <a:endParaRPr lang="pt-BR" noProof="0" dirty="0"/>
          </a:p>
        </p:txBody>
      </p:sp>
      <p:pic>
        <p:nvPicPr>
          <p:cNvPr id="27" name="Image 3" descr="preencoded.png"/>
          <p:cNvPicPr>
            <a:picLocks noChangeAspect="1"/>
          </p:cNvPicPr>
          <p:nvPr/>
        </p:nvPicPr>
        <p:blipFill>
          <a:blip r:embed="rId6"/>
          <a:stretch>
            <a:fillRect/>
          </a:stretch>
        </p:blipFill>
        <p:spPr>
          <a:xfrm>
            <a:off x="10545842" y="4619982"/>
            <a:ext cx="256103" cy="320159"/>
          </a:xfrm>
          <a:prstGeom prst="rect">
            <a:avLst/>
          </a:prstGeom>
        </p:spPr>
      </p:pic>
      <p:sp>
        <p:nvSpPr>
          <p:cNvPr id="28" name="Text 22"/>
          <p:cNvSpPr/>
          <p:nvPr/>
        </p:nvSpPr>
        <p:spPr>
          <a:xfrm>
            <a:off x="7594163" y="5206960"/>
            <a:ext cx="3205043" cy="266819"/>
          </a:xfrm>
          <a:prstGeom prst="rect">
            <a:avLst/>
          </a:prstGeom>
          <a:noFill/>
          <a:ln/>
        </p:spPr>
        <p:txBody>
          <a:bodyPr wrap="none" lIns="0" tIns="0" rIns="0" bIns="0" rtlCol="0" anchor="t"/>
          <a:lstStyle/>
          <a:p>
            <a:pPr marL="0" indent="0" algn="l">
              <a:lnSpc>
                <a:spcPts val="2100"/>
              </a:lnSpc>
              <a:buNone/>
            </a:pPr>
            <a:r>
              <a:rPr lang="pt-BR" sz="2000" noProof="0" dirty="0">
                <a:solidFill>
                  <a:srgbClr val="15213F"/>
                </a:solidFill>
                <a:latin typeface="Roboto Slab" pitchFamily="34" charset="0"/>
                <a:ea typeface="Roboto Slab" pitchFamily="34" charset="-122"/>
                <a:cs typeface="Roboto Slab" pitchFamily="34" charset="-120"/>
              </a:rPr>
              <a:t>Plataformas e Bolsas Anteriores</a:t>
            </a:r>
            <a:endParaRPr lang="pt-BR" sz="2000" noProof="0" dirty="0"/>
          </a:p>
        </p:txBody>
      </p:sp>
      <p:sp>
        <p:nvSpPr>
          <p:cNvPr id="29" name="Text 23"/>
          <p:cNvSpPr/>
          <p:nvPr/>
        </p:nvSpPr>
        <p:spPr>
          <a:xfrm>
            <a:off x="7594163" y="5576173"/>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Ter currículo Lattes atualizado (</a:t>
            </a:r>
            <a:r>
              <a:rPr lang="pt-BR" sz="1600" u="sng" noProof="0" dirty="0">
                <a:solidFill>
                  <a:srgbClr val="3257B8"/>
                </a:solidFill>
                <a:latin typeface="Roboto" pitchFamily="34" charset="0"/>
                <a:ea typeface="Roboto" pitchFamily="34" charset="-122"/>
                <a:cs typeface="Roboto" pitchFamily="34" charset="-120"/>
                <a:hlinkClick r:id="rId7">
                  <a:extLst>
                    <a:ext uri="{A12FA001-AC4F-418D-AE19-62706E023703}">
                      <ahyp:hlinkClr xmlns:ahyp="http://schemas.microsoft.com/office/drawing/2018/hyperlinkcolor" val="tx"/>
                    </a:ext>
                  </a:extLst>
                </a:hlinkClick>
              </a:rPr>
              <a:t>link para cadastro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30" name="Text 24"/>
          <p:cNvSpPr/>
          <p:nvPr/>
        </p:nvSpPr>
        <p:spPr>
          <a:xfrm>
            <a:off x="7594163" y="5909072"/>
            <a:ext cx="6159579" cy="273129"/>
          </a:xfrm>
          <a:prstGeom prst="rect">
            <a:avLst/>
          </a:prstGeom>
          <a:noFill/>
          <a:ln/>
        </p:spPr>
        <p:txBody>
          <a:bodyPr wrap="non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Ter cadastro na plataforma ORCID (</a:t>
            </a:r>
            <a:r>
              <a:rPr lang="pt-BR" sz="1600" u="sng" noProof="0" dirty="0">
                <a:solidFill>
                  <a:srgbClr val="3257B8"/>
                </a:solidFill>
                <a:latin typeface="Roboto" pitchFamily="34" charset="0"/>
                <a:ea typeface="Roboto" pitchFamily="34" charset="-122"/>
                <a:cs typeface="Roboto" pitchFamily="34" charset="-120"/>
                <a:hlinkClick r:id="rId8">
                  <a:extLst>
                    <a:ext uri="{A12FA001-AC4F-418D-AE19-62706E023703}">
                      <ahyp:hlinkClr xmlns:ahyp="http://schemas.microsoft.com/office/drawing/2018/hyperlinkcolor" val="tx"/>
                    </a:ext>
                  </a:extLst>
                </a:hlinkClick>
              </a:rPr>
              <a:t>link para cadastro</a:t>
            </a:r>
            <a:r>
              <a:rPr lang="pt-BR" sz="1600" noProof="0" dirty="0">
                <a:solidFill>
                  <a:srgbClr val="15213F"/>
                </a:solidFill>
                <a:latin typeface="Roboto" pitchFamily="34" charset="0"/>
                <a:ea typeface="Roboto" pitchFamily="34" charset="-122"/>
                <a:cs typeface="Roboto" pitchFamily="34" charset="-120"/>
              </a:rPr>
              <a:t>).</a:t>
            </a:r>
            <a:endParaRPr lang="pt-BR" sz="1600" noProof="0" dirty="0"/>
          </a:p>
        </p:txBody>
      </p:sp>
      <p:sp>
        <p:nvSpPr>
          <p:cNvPr id="31" name="Text 25"/>
          <p:cNvSpPr/>
          <p:nvPr/>
        </p:nvSpPr>
        <p:spPr>
          <a:xfrm>
            <a:off x="7594163" y="6241971"/>
            <a:ext cx="6159579" cy="546259"/>
          </a:xfrm>
          <a:prstGeom prst="rect">
            <a:avLst/>
          </a:prstGeom>
          <a:noFill/>
          <a:ln/>
        </p:spPr>
        <p:txBody>
          <a:bodyPr wrap="square" lIns="0" tIns="0" rIns="0" bIns="0" rtlCol="0" anchor="t"/>
          <a:lstStyle/>
          <a:p>
            <a:pPr algn="l">
              <a:lnSpc>
                <a:spcPts val="2150"/>
              </a:lnSpc>
              <a:buSzPct val="100000"/>
            </a:pPr>
            <a:r>
              <a:rPr lang="pt-BR" sz="1600" noProof="0" dirty="0">
                <a:solidFill>
                  <a:srgbClr val="15213F"/>
                </a:solidFill>
                <a:latin typeface="Roboto" pitchFamily="34" charset="0"/>
                <a:ea typeface="Roboto" pitchFamily="34" charset="-122"/>
                <a:cs typeface="Roboto" pitchFamily="34" charset="-120"/>
              </a:rPr>
              <a:t>Não ter sido contemplado(a) com bolsas anteriores específicas da CAPES (Move </a:t>
            </a:r>
            <a:r>
              <a:rPr lang="pt-BR" sz="1600" noProof="0" dirty="0" err="1">
                <a:solidFill>
                  <a:srgbClr val="15213F"/>
                </a:solidFill>
                <a:latin typeface="Roboto" pitchFamily="34" charset="0"/>
                <a:ea typeface="Roboto" pitchFamily="34" charset="-122"/>
                <a:cs typeface="Roboto" pitchFamily="34" charset="-120"/>
              </a:rPr>
              <a:t>la</a:t>
            </a:r>
            <a:r>
              <a:rPr lang="pt-BR" sz="1600" noProof="0" dirty="0">
                <a:solidFill>
                  <a:srgbClr val="15213F"/>
                </a:solidFill>
                <a:latin typeface="Roboto" pitchFamily="34" charset="0"/>
                <a:ea typeface="Roboto" pitchFamily="34" charset="-122"/>
                <a:cs typeface="Roboto" pitchFamily="34" charset="-120"/>
              </a:rPr>
              <a:t> </a:t>
            </a:r>
            <a:r>
              <a:rPr lang="pt-BR" sz="1600" noProof="0" dirty="0" err="1">
                <a:solidFill>
                  <a:srgbClr val="15213F"/>
                </a:solidFill>
                <a:latin typeface="Roboto" pitchFamily="34" charset="0"/>
                <a:ea typeface="Roboto" pitchFamily="34" charset="-122"/>
                <a:cs typeface="Roboto" pitchFamily="34" charset="-120"/>
              </a:rPr>
              <a:t>America</a:t>
            </a:r>
            <a:r>
              <a:rPr lang="pt-BR" sz="1600" noProof="0" dirty="0">
                <a:solidFill>
                  <a:srgbClr val="15213F"/>
                </a:solidFill>
                <a:latin typeface="Roboto" pitchFamily="34" charset="0"/>
                <a:ea typeface="Roboto" pitchFamily="34" charset="-122"/>
                <a:cs typeface="Roboto" pitchFamily="34" charset="-120"/>
              </a:rPr>
              <a:t>, ou doutorado/mestrado pleno/sanduíche federal).</a:t>
            </a:r>
            <a:endParaRPr lang="pt-BR" sz="1600" noProof="0" dirty="0"/>
          </a:p>
        </p:txBody>
      </p:sp>
      <p:sp>
        <p:nvSpPr>
          <p:cNvPr id="32" name="Text 26"/>
          <p:cNvSpPr/>
          <p:nvPr/>
        </p:nvSpPr>
        <p:spPr>
          <a:xfrm>
            <a:off x="683062" y="7447002"/>
            <a:ext cx="13264277" cy="273129"/>
          </a:xfrm>
          <a:prstGeom prst="rect">
            <a:avLst/>
          </a:prstGeom>
          <a:noFill/>
          <a:ln/>
        </p:spPr>
        <p:txBody>
          <a:bodyPr wrap="none" lIns="0" tIns="0" rIns="0" bIns="0" rtlCol="0" anchor="t"/>
          <a:lstStyle/>
          <a:p>
            <a:pPr marL="0" indent="0" algn="l">
              <a:lnSpc>
                <a:spcPts val="2150"/>
              </a:lnSpc>
              <a:buNone/>
            </a:pPr>
            <a:r>
              <a:rPr lang="pt-BR" sz="1300" noProof="0" dirty="0">
                <a:solidFill>
                  <a:srgbClr val="15213F"/>
                </a:solidFill>
                <a:latin typeface="Roboto" pitchFamily="34" charset="0"/>
                <a:ea typeface="Roboto" pitchFamily="34" charset="-122"/>
                <a:cs typeface="Roboto" pitchFamily="34" charset="-120"/>
              </a:rPr>
              <a:t>É crucial revisar todos esses critérios no edital completo para garantir sua conformidade.</a:t>
            </a:r>
            <a:endParaRPr lang="pt-BR" sz="1300" noProof="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BF5394ED08BC14A8AA68147513AAEEE" ma:contentTypeVersion="1" ma:contentTypeDescription="Crie um novo documento." ma:contentTypeScope="" ma:versionID="cde1197f3c85950790dbc03855c75ae8">
  <xsd:schema xmlns:xsd="http://www.w3.org/2001/XMLSchema" xmlns:xs="http://www.w3.org/2001/XMLSchema" xmlns:p="http://schemas.microsoft.com/office/2006/metadata/properties" xmlns:ns1="http://schemas.microsoft.com/sharepoint/v3" xmlns:ns2="74605401-ef82-4e58-8e01-df55332c0536" targetNamespace="http://schemas.microsoft.com/office/2006/metadata/properties" ma:root="true" ma:fieldsID="e9a08a09aa3be3e461d954d5be214103" ns1:_="" ns2:_="">
    <xsd:import namespace="http://schemas.microsoft.com/sharepoint/v3"/>
    <xsd:import namespace="74605401-ef82-4e58-8e01-df55332c0536"/>
    <xsd:element name="properties">
      <xsd:complexType>
        <xsd:sequence>
          <xsd:element name="documentManagement">
            <xsd:complexType>
              <xsd:all>
                <xsd:element ref="ns2:Resumo" minOccurs="0"/>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Agendamento de Data de Início" ma:description="" ma:hidden="true" ma:internalName="PublishingStartDate">
      <xsd:simpleType>
        <xsd:restriction base="dms:Unknown"/>
      </xsd:simpleType>
    </xsd:element>
    <xsd:element name="PublishingExpirationDate" ma:index="13" nillable="true" ma:displayName="Agendamento de Data de Término" ma:description="Data Final de Agendamento é uma coluna de site criada pelo recurso de Publicação. Ela é usada para especificar a data e a hora em que essa página não será mais exibida aos visitantes do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605401-ef82-4e58-8e01-df55332c0536" elementFormDefault="qualified">
    <xsd:import namespace="http://schemas.microsoft.com/office/2006/documentManagement/types"/>
    <xsd:import namespace="http://schemas.microsoft.com/office/infopath/2007/PartnerControls"/>
    <xsd:element name="Resumo" ma:index="8" nillable="true" ma:displayName="Resumo" ma:internalName="Resumo">
      <xsd:simpleType>
        <xsd:restriction base="dms:Note">
          <xsd:maxLength value="255"/>
        </xsd:restriction>
      </xsd:simpleType>
    </xsd:element>
    <xsd:element name="_dlc_DocId" ma:index="9" nillable="true" ma:displayName="Valor da ID do Documento" ma:description="O valor da ID do documento atribuída a este item." ma:internalName="_dlc_DocId" ma:readOnly="true">
      <xsd:simpleType>
        <xsd:restriction base="dms:Text"/>
      </xsd:simpleType>
    </xsd:element>
    <xsd:element name="_dlc_DocIdUrl" ma:index="10" nillable="true" ma:displayName="ID do Documento" ma:description="Link permanente par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ID de Persistência" ma:description="Manter a ID ao adicion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sumo xmlns="74605401-ef82-4e58-8e01-df55332c0536" xsi:nil="true"/>
    <PublishingExpirationDate xmlns="http://schemas.microsoft.com/sharepoint/v3" xsi:nil="true"/>
    <PublishingStartDate xmlns="http://schemas.microsoft.com/sharepoint/v3" xsi:nil="true"/>
    <_dlc_DocId xmlns="74605401-ef82-4e58-8e01-df55332c0536">Q2MPMETMKQAM-1880285408-85</_dlc_DocId>
    <_dlc_DocIdUrl xmlns="74605401-ef82-4e58-8e01-df55332c0536">
      <Url>https://adminnovoportal.univali.br/pos/stricto-sensu/ppgdmt/_layouts/15/DocIdRedir.aspx?ID=Q2MPMETMKQAM-1880285408-85</Url>
      <Description>Q2MPMETMKQAM-1880285408-85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E49417D-7F1E-4C89-A6F5-F962A4847A48}"/>
</file>

<file path=customXml/itemProps2.xml><?xml version="1.0" encoding="utf-8"?>
<ds:datastoreItem xmlns:ds="http://schemas.openxmlformats.org/officeDocument/2006/customXml" ds:itemID="{C4D20ECD-7848-4994-8FFB-AB4A93B0E866}">
  <ds:schemaRefs>
    <ds:schemaRef ds:uri="http://schemas.microsoft.com/sharepoint/v3/contenttype/forms"/>
  </ds:schemaRefs>
</ds:datastoreItem>
</file>

<file path=customXml/itemProps3.xml><?xml version="1.0" encoding="utf-8"?>
<ds:datastoreItem xmlns:ds="http://schemas.openxmlformats.org/officeDocument/2006/customXml" ds:itemID="{7999C027-0DDF-4B9B-846D-D470F8B9A2E9}">
  <ds:schemaRefs>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c9ede8e3-6549-4773-93f2-0a455bad5cc4"/>
    <ds:schemaRef ds:uri="http://schemas.microsoft.com/office/2006/documentManagement/types"/>
    <ds:schemaRef ds:uri="http://schemas.microsoft.com/office/infopath/2007/PartnerControls"/>
    <ds:schemaRef ds:uri="e11a4400-3566-45b4-aeea-3d9a10d1702d"/>
    <ds:schemaRef ds:uri="http://www.w3.org/XML/1998/namespace"/>
  </ds:schemaRefs>
</ds:datastoreItem>
</file>

<file path=customXml/itemProps4.xml><?xml version="1.0" encoding="utf-8"?>
<ds:datastoreItem xmlns:ds="http://schemas.openxmlformats.org/officeDocument/2006/customXml" ds:itemID="{DDF4C082-C796-4F93-ACDC-FFCFD892AAD4}"/>
</file>

<file path=docProps/app.xml><?xml version="1.0" encoding="utf-8"?>
<Properties xmlns="http://schemas.openxmlformats.org/officeDocument/2006/extended-properties" xmlns:vt="http://schemas.openxmlformats.org/officeDocument/2006/docPropsVTypes">
  <TotalTime>0</TotalTime>
  <Words>1940</Words>
  <Application>Microsoft Office PowerPoint</Application>
  <PresentationFormat>Personalizzato</PresentationFormat>
  <Paragraphs>161</Paragraphs>
  <Slides>16</Slides>
  <Notes>16</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Roboto Slab</vt:lpstr>
      <vt:lpstr>Arial</vt:lpstr>
      <vt:lpstr>Roboto</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 Chamada PEC-PG 2025 - Mestrado e Doutorado na UNIVALI</dc:title>
  <dc:subject/>
  <dc:creator>Leila Tatiana Rech</dc:creator>
  <cp:lastModifiedBy>Rafael Padilha dos Santos</cp:lastModifiedBy>
  <cp:revision>13</cp:revision>
  <dcterms:created xsi:type="dcterms:W3CDTF">2025-07-30T18:23:10Z</dcterms:created>
  <dcterms:modified xsi:type="dcterms:W3CDTF">2025-08-22T13:23:27Z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0x0101003BF5394ED08BC14A8AA68147513AAEEE</vt:lpwstr>
  </property>
  <property fmtid="{D5CDD505-2E9C-101B-9397-08002B2CF9AE}" pid="3" name="_dlc_DocIdItemGuid">
    <vt:lpwstr>c344f150-0186-40af-b68b-781a5bc44600</vt:lpwstr>
  </property>
</Properties>
</file>